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98" r:id="rId5"/>
    <p:sldId id="311" r:id="rId6"/>
    <p:sldId id="283" r:id="rId7"/>
    <p:sldId id="312" r:id="rId8"/>
    <p:sldId id="313" r:id="rId9"/>
    <p:sldId id="316" r:id="rId10"/>
    <p:sldId id="314" r:id="rId11"/>
    <p:sldId id="315" r:id="rId12"/>
    <p:sldId id="303" r:id="rId13"/>
    <p:sldId id="31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6B21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53" autoAdjust="0"/>
    <p:restoredTop sz="94712" autoAdjust="0"/>
  </p:normalViewPr>
  <p:slideViewPr>
    <p:cSldViewPr snapToGrid="0">
      <p:cViewPr varScale="1">
        <p:scale>
          <a:sx n="107" d="100"/>
          <a:sy n="107" d="100"/>
        </p:scale>
        <p:origin x="138" y="186"/>
      </p:cViewPr>
      <p:guideLst/>
    </p:cSldViewPr>
  </p:slideViewPr>
  <p:outlineViewPr>
    <p:cViewPr>
      <p:scale>
        <a:sx n="33" d="100"/>
        <a:sy n="33" d="100"/>
      </p:scale>
      <p:origin x="0" y="-94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Gross Revenue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D1E-436F-B155-11D12081ECA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D1E-436F-B155-11D12081ECA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D1E-436F-B155-11D12081ECA9}"/>
              </c:ext>
            </c:extLst>
          </c:dPt>
          <c:cat>
            <c:strRef>
              <c:f>Sheet1!$A$2:$A$6</c:f>
              <c:strCache>
                <c:ptCount val="5"/>
                <c:pt idx="0">
                  <c:v>20YY</c:v>
                </c:pt>
                <c:pt idx="1">
                  <c:v>20YY</c:v>
                </c:pt>
                <c:pt idx="2">
                  <c:v>20YY</c:v>
                </c:pt>
                <c:pt idx="3">
                  <c:v>20YY</c:v>
                </c:pt>
                <c:pt idx="4">
                  <c:v>20YY</c:v>
                </c:pt>
              </c:strCache>
            </c:strRef>
          </c:cat>
          <c:val>
            <c:numRef>
              <c:f>Sheet1!$B$2:$B$6</c:f>
              <c:numCache>
                <c:formatCode>[$$-409]#,##0</c:formatCode>
                <c:ptCount val="5"/>
                <c:pt idx="0">
                  <c:v>0</c:v>
                </c:pt>
                <c:pt idx="1">
                  <c:v>6750</c:v>
                </c:pt>
                <c:pt idx="2">
                  <c:v>33750</c:v>
                </c:pt>
                <c:pt idx="3">
                  <c:v>135000</c:v>
                </c:pt>
                <c:pt idx="4">
                  <c:v>270000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1E-436F-B155-11D12081EC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1000041416"/>
        <c:axId val="1000041744"/>
      </c:barChart>
      <c:catAx>
        <c:axId val="1000041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0041744"/>
        <c:crosses val="autoZero"/>
        <c:auto val="1"/>
        <c:lblAlgn val="ctr"/>
        <c:lblOffset val="100"/>
        <c:noMultiLvlLbl val="0"/>
      </c:catAx>
      <c:valAx>
        <c:axId val="1000041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$-409]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0041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Company Sales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</c:spPr>
          <c:dPt>
            <c:idx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A66-4D13-90A4-391C509065D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A66-4D13-90A4-391C509065D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A66-4D13-90A4-391C509065DF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A66-4D13-90A4-391C509065DF}"/>
              </c:ext>
            </c:extLst>
          </c:dPt>
          <c:dPt>
            <c:idx val="4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A66-4D13-90A4-391C509065DF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A66-4D13-90A4-391C509065DF}"/>
                </c:ext>
              </c:extLst>
            </c:dLbl>
            <c:dLbl>
              <c:idx val="1"/>
              <c:layout>
                <c:manualLayout>
                  <c:x val="-0.11615923344937455"/>
                  <c:y val="-0.1400252328934865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A66-4D13-90A4-391C509065DF}"/>
                </c:ext>
              </c:extLst>
            </c:dLbl>
            <c:dLbl>
              <c:idx val="2"/>
              <c:layout>
                <c:manualLayout>
                  <c:x val="0.13864166572989867"/>
                  <c:y val="-0.15145586415009771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A66-4D13-90A4-391C509065DF}"/>
                </c:ext>
              </c:extLst>
            </c:dLbl>
            <c:dLbl>
              <c:idx val="3"/>
              <c:layout>
                <c:manualLayout>
                  <c:x val="6.9525299079784011E-2"/>
                  <c:y val="0.28576578141527864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A66-4D13-90A4-391C509065DF}"/>
                </c:ext>
              </c:extLst>
            </c:dLbl>
            <c:dLbl>
              <c:idx val="4"/>
              <c:layout>
                <c:manualLayout>
                  <c:x val="-8.1787666114047294E-2"/>
                  <c:y val="0.2286126251322228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A66-4D13-90A4-391C509065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20YY</c:v>
                </c:pt>
                <c:pt idx="1">
                  <c:v>20YY</c:v>
                </c:pt>
                <c:pt idx="2">
                  <c:v>20YY</c:v>
                </c:pt>
                <c:pt idx="3">
                  <c:v>20YY</c:v>
                </c:pt>
                <c:pt idx="4">
                  <c:v>20YY</c:v>
                </c:pt>
              </c:strCache>
            </c:strRef>
          </c:cat>
          <c:val>
            <c:numRef>
              <c:f>Sheet1!$B$2:$B$6</c:f>
              <c:numCache>
                <c:formatCode>[$$-409]#,##0</c:formatCode>
                <c:ptCount val="5"/>
                <c:pt idx="0">
                  <c:v>0</c:v>
                </c:pt>
                <c:pt idx="1">
                  <c:v>6750</c:v>
                </c:pt>
                <c:pt idx="2">
                  <c:v>33750</c:v>
                </c:pt>
                <c:pt idx="3">
                  <c:v>135000</c:v>
                </c:pt>
                <c:pt idx="4">
                  <c:v>270000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A66-4D13-90A4-391C509065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Revenue</a:t>
            </a:r>
            <a:r>
              <a:rPr lang="en-US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Over Time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1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30D-47FC-97C2-FA87298C22F3}"/>
              </c:ext>
            </c:extLst>
          </c:dPt>
          <c:dPt>
            <c:idx val="3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B30D-47FC-97C2-FA87298C22F3}"/>
              </c:ext>
            </c:extLst>
          </c:dPt>
          <c:dPt>
            <c:idx val="4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B30D-47FC-97C2-FA87298C22F3}"/>
              </c:ext>
            </c:extLst>
          </c:dPt>
          <c:cat>
            <c:strRef>
              <c:f>Sheet1!$A$2:$A$6</c:f>
              <c:strCache>
                <c:ptCount val="5"/>
                <c:pt idx="0">
                  <c:v>20YY</c:v>
                </c:pt>
                <c:pt idx="1">
                  <c:v>20YY</c:v>
                </c:pt>
                <c:pt idx="2">
                  <c:v>20YY</c:v>
                </c:pt>
                <c:pt idx="3">
                  <c:v>20YY</c:v>
                </c:pt>
                <c:pt idx="4">
                  <c:v>20YY</c:v>
                </c:pt>
              </c:strCache>
            </c:strRef>
          </c:cat>
          <c:val>
            <c:numRef>
              <c:f>Sheet1!$B$2:$B$6</c:f>
              <c:numCache>
                <c:formatCode>[$$-409]#,##0</c:formatCode>
                <c:ptCount val="5"/>
                <c:pt idx="0">
                  <c:v>0</c:v>
                </c:pt>
                <c:pt idx="1">
                  <c:v>6750</c:v>
                </c:pt>
                <c:pt idx="2">
                  <c:v>33750</c:v>
                </c:pt>
                <c:pt idx="3">
                  <c:v>135000</c:v>
                </c:pt>
                <c:pt idx="4">
                  <c:v>270000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30D-47FC-97C2-FA87298C22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0041416"/>
        <c:axId val="1000041744"/>
      </c:lineChart>
      <c:catAx>
        <c:axId val="1000041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0041744"/>
        <c:crosses val="autoZero"/>
        <c:auto val="1"/>
        <c:lblAlgn val="ctr"/>
        <c:lblOffset val="100"/>
        <c:noMultiLvlLbl val="0"/>
      </c:catAx>
      <c:valAx>
        <c:axId val="1000041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$-409]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0041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924ED877-E016-4736-BA15-B7E08914B5B3}"/>
            </a:ext>
          </a:extLst>
        </cdr:cNvPr>
        <cdr:cNvSpPr/>
      </cdr:nvSpPr>
      <cdr:spPr>
        <a:xfrm xmlns:a="http://schemas.openxmlformats.org/drawingml/2006/main">
          <a:off x="0" y="0"/>
          <a:ext cx="3389313" cy="44441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</cdr:x>
      <cdr:y>0.01573</cdr:y>
    </cdr:from>
    <cdr:to>
      <cdr:x>1</cdr:x>
      <cdr:y>0.99541</cdr:y>
    </cdr:to>
    <cdr:sp macro="" textlink="">
      <cdr:nvSpPr>
        <cdr:cNvPr id="3" name="Rectangle 2">
          <a:extLst xmlns:a="http://schemas.openxmlformats.org/drawingml/2006/main">
            <a:ext uri="{FF2B5EF4-FFF2-40B4-BE49-F238E27FC236}">
              <a16:creationId xmlns:a16="http://schemas.microsoft.com/office/drawing/2014/main" id="{6A7CD3C2-FB35-40AE-A325-CA3A3223D0AF}"/>
            </a:ext>
          </a:extLst>
        </cdr:cNvPr>
        <cdr:cNvSpPr/>
      </cdr:nvSpPr>
      <cdr:spPr>
        <a:xfrm xmlns:a="http://schemas.openxmlformats.org/drawingml/2006/main">
          <a:off x="0" y="69912"/>
          <a:ext cx="3389313" cy="43539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 dirty="0">
            <a:solidFill>
              <a:sysClr val="windowText" lastClr="00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EC30E-1A71-4188-9BE7-E2A64929A436}" type="datetimeFigureOut">
              <a:rPr lang="en-US" noProof="0" smtClean="0"/>
              <a:t>3/24/2025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193B-564F-4854-8A52-728F3FB19C8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55464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00047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83323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172910-1AA5-005A-20C9-59E8CA4F0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6201F9-FF25-DB5E-B8B3-D24B2A7482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EFBEA5-E3B6-6D90-1ED9-1EBA7B41F9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54DF6-A849-23B8-99DF-6041D43B31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30068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Relationship Id="rId4" Type="http://schemas.openxmlformats.org/officeDocument/2006/relationships/chart" Target="../charts/chart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804025"/>
          </a:xfrm>
          <a:solidFill>
            <a:schemeClr val="bg1">
              <a:lumMod val="85000"/>
            </a:schemeClr>
          </a:solidFill>
        </p:spPr>
        <p:txBody>
          <a:bodyPr tIns="1728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/>
            <a:r>
              <a:rPr lang="en-US" noProof="0"/>
              <a:t>Click to edit Master subtitle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102" cy="6804025"/>
          </a:xfrm>
          <a:solidFill>
            <a:schemeClr val="bg1">
              <a:lumMod val="85000"/>
            </a:schemeClr>
          </a:solidFill>
        </p:spPr>
        <p:txBody>
          <a:bodyPr tIns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0" y="2798354"/>
            <a:ext cx="3733800" cy="1013684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Thank You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2FA7FC9-E40E-4144-84E4-34E3722E9A6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58200" y="3957705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Full Name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7289182-4FE6-4A18-9775-4588D5801C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306722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Phone Number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D4E94C7-6CAF-4FEE-9E02-D3D3A2AC5E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58200" y="4655739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Email or Social Media Handle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DE421A3-3C59-48FC-BC3B-007ADFBEB4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58200" y="5004756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Company Website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8458200" y="2685912"/>
            <a:ext cx="3733800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2FB6A7-1E80-487C-93E6-DCAA8751EF2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4966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5472000" cy="468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11250"/>
            <a:ext cx="5472113" cy="4680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511476"/>
            <a:ext cx="3600450" cy="467924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511475"/>
            <a:ext cx="3600450" cy="467925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/>
            <a:r>
              <a:rPr lang="en-US" noProof="0"/>
              <a:t>Click to edit Master subtitle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57760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/>
          <a:lstStyle>
            <a:lvl1pPr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noProof="0"/>
              <a:t>Click to edit section divider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4B95064-E6BF-43CD-ACBD-6363E8D9B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4114627"/>
            <a:ext cx="5956300" cy="1095056"/>
          </a:xfrm>
          <a:solidFill>
            <a:schemeClr val="tx1">
              <a:alpha val="80000"/>
            </a:schemeClr>
          </a:solidFill>
        </p:spPr>
        <p:txBody>
          <a:bodyPr vert="horz" lIns="252000" tIns="180000" rIns="180000" bIns="180000" rtlCol="0">
            <a:noAutofit/>
          </a:bodyPr>
          <a:lstStyle>
            <a:lvl1pPr marL="0" indent="0" algn="l">
              <a:buNone/>
              <a:defRPr lang="en-US">
                <a:solidFill>
                  <a:schemeClr val="bg1"/>
                </a:solidFill>
              </a:defRPr>
            </a:lvl1pPr>
          </a:lstStyle>
          <a:p>
            <a:pPr marL="266700" lvl="0" indent="-26670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2563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008000"/>
            <a:ext cx="11328000" cy="5183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6207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EE1E0B79-3CC8-4DCF-8AEC-AC43BC9A3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886" y="1007250"/>
            <a:ext cx="5460114" cy="516971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546508-E26C-46CD-8939-D20E71BF4E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999" y="1007250"/>
            <a:ext cx="5448115" cy="516971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55533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016231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2" name="Rectangle 11" descr="Accent bar right&#10;">
            <a:extLst>
              <a:ext uri="{FF2B5EF4-FFF2-40B4-BE49-F238E27FC236}">
                <a16:creationId xmlns:a16="http://schemas.microsoft.com/office/drawing/2014/main" id="{3E8A46E0-47C2-4441-B7DD-F621A80F1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99887" y="1016231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902C307-6561-4E11-9899-1F34830AE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1224128"/>
            <a:ext cx="5448115" cy="358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D73439B-6B1B-47C5-B2B0-409015FB3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2086" y="1224128"/>
            <a:ext cx="5447914" cy="358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12AC6878-44C6-4445-A225-70C0DC482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99886" y="1955731"/>
            <a:ext cx="5447914" cy="423393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6D675DA8-374F-4915-973A-53612A41F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800" y="1943031"/>
            <a:ext cx="5447914" cy="424663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5315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1800" y="3802899"/>
            <a:ext cx="4648200" cy="985000"/>
          </a:xfrm>
          <a:solidFill>
            <a:schemeClr val="bg1"/>
          </a:solidFill>
        </p:spPr>
        <p:txBody>
          <a:bodyPr lIns="180000" tIns="180000" rIns="180000" bIns="180000"/>
          <a:lstStyle>
            <a:lvl1pPr algn="r"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11800" y="4787900"/>
            <a:ext cx="4648200" cy="1162800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2668686"/>
            <a:ext cx="5472000" cy="299942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08F53F-6AA2-4060-904A-BC90211DC043}"/>
              </a:ext>
            </a:extLst>
          </p:cNvPr>
          <p:cNvSpPr/>
          <p:nvPr userDrawn="1"/>
        </p:nvSpPr>
        <p:spPr>
          <a:xfrm>
            <a:off x="9348588" y="3700775"/>
            <a:ext cx="2411412" cy="1148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32037" cy="141127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5B68CA9-AC4C-4D15-9BA1-A9F1AC560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816" y="432001"/>
            <a:ext cx="6971184" cy="54290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9B24D8A-D8A5-4F57-A260-A4CF75FCB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14327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32037" cy="141127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E50A411-2E68-4F4D-B4BC-62E87C633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FBF39A8-0BD5-48FD-9993-F595D4F72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88816" y="432001"/>
            <a:ext cx="6971184" cy="5429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406333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aphicFrame>
        <p:nvGraphicFramePr>
          <p:cNvPr id="8" name="Chart 7" title="Gross Revenue Placeholder Chart">
            <a:extLst>
              <a:ext uri="{FF2B5EF4-FFF2-40B4-BE49-F238E27FC236}">
                <a16:creationId xmlns:a16="http://schemas.microsoft.com/office/drawing/2014/main" id="{0F60C5FF-F2F2-4EA7-ADED-E162A5B82B4C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537021869"/>
              </p:ext>
            </p:extLst>
          </p:nvPr>
        </p:nvGraphicFramePr>
        <p:xfrm>
          <a:off x="431800" y="1512000"/>
          <a:ext cx="3389313" cy="4444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 title="Gross Revenue Placeholder Chart">
            <a:extLst>
              <a:ext uri="{FF2B5EF4-FFF2-40B4-BE49-F238E27FC236}">
                <a16:creationId xmlns:a16="http://schemas.microsoft.com/office/drawing/2014/main" id="{D5AA46A9-40E0-4FA5-BFED-6D14ED62EFFB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314973354"/>
              </p:ext>
            </p:extLst>
          </p:nvPr>
        </p:nvGraphicFramePr>
        <p:xfrm>
          <a:off x="4406900" y="1512000"/>
          <a:ext cx="3389313" cy="4444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 title="Gross Revenue Placeholder Chart">
            <a:extLst>
              <a:ext uri="{FF2B5EF4-FFF2-40B4-BE49-F238E27FC236}">
                <a16:creationId xmlns:a16="http://schemas.microsoft.com/office/drawing/2014/main" id="{F7175363-BD78-41A0-92CF-0F9E5A14568A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51553000"/>
              </p:ext>
            </p:extLst>
          </p:nvPr>
        </p:nvGraphicFramePr>
        <p:xfrm>
          <a:off x="8382000" y="1512000"/>
          <a:ext cx="3389313" cy="4444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582651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DB3A426-6D4A-4D91-ACD6-A2C25BAE44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64370" y="2033588"/>
            <a:ext cx="8863262" cy="2790825"/>
          </a:xfrm>
        </p:spPr>
        <p:txBody>
          <a:bodyPr anchor="ctr"/>
          <a:lstStyle>
            <a:lvl1pPr marL="0" indent="0" algn="ctr">
              <a:buNone/>
              <a:defRPr sz="6000"/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72436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043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8100" y="1869795"/>
            <a:ext cx="6641900" cy="1124345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>
            <a:lvl1pPr algn="l"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18334" y="2994141"/>
            <a:ext cx="6641626" cy="590155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8000" y="3763648"/>
            <a:ext cx="5472000" cy="2428351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5285E0-8F27-49C4-AADF-92A3B72D41FD}"/>
              </a:ext>
            </a:extLst>
          </p:cNvPr>
          <p:cNvSpPr/>
          <p:nvPr userDrawn="1"/>
        </p:nvSpPr>
        <p:spPr>
          <a:xfrm>
            <a:off x="9775824" y="1762069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438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</a:t>
            </a:r>
            <a:br>
              <a:rPr lang="en-US" noProof="0" dirty="0"/>
            </a:br>
            <a:r>
              <a:rPr lang="en-US" noProof="0" dirty="0"/>
              <a:t>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5700" y="2204792"/>
            <a:ext cx="5956300" cy="1944000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section divider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5700" y="41488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180000" tIns="180000" rIns="252000" bIns="18000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524778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3715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mparison Left Placeholder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2362553"/>
            <a:ext cx="5472000" cy="3600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869901"/>
            <a:ext cx="5472000" cy="33769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Comparison Left Placeholder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2363078"/>
            <a:ext cx="5472000" cy="358775"/>
          </a:xfr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867078"/>
            <a:ext cx="5472113" cy="337903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Rectangle 9" descr="Accent block left">
            <a:extLst>
              <a:ext uri="{FF2B5EF4-FFF2-40B4-BE49-F238E27FC236}">
                <a16:creationId xmlns:a16="http://schemas.microsoft.com/office/drawing/2014/main" id="{BBC0CAF5-0DE6-4BEA-824E-124A54A76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2100317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1" name="Rectangle 10" descr="Accent bar right&#10;">
            <a:extLst>
              <a:ext uri="{FF2B5EF4-FFF2-40B4-BE49-F238E27FC236}">
                <a16:creationId xmlns:a16="http://schemas.microsoft.com/office/drawing/2014/main" id="{ED008080-B2F5-441A-8B15-30AE86BBF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99887" y="2100317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er Slide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11412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</a:t>
            </a:r>
            <a:br>
              <a:rPr lang="en-US" noProof="0" dirty="0"/>
            </a:br>
            <a:r>
              <a:rPr lang="en-US" noProof="0" dirty="0"/>
              <a:t>your Photo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104052" cy="1958400"/>
          </a:xfrm>
          <a:solidFill>
            <a:schemeClr val="bg1"/>
          </a:solidFill>
        </p:spPr>
        <p:txBody>
          <a:bodyPr lIns="252000" tIns="180000" rIns="180000" bIns="180000"/>
          <a:lstStyle>
            <a:lvl1pPr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noProof="0"/>
              <a:t>Click to edit section divider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10760"/>
            <a:ext cx="5102595" cy="1100565"/>
          </a:xfrm>
          <a:solidFill>
            <a:schemeClr val="tx1">
              <a:alpha val="80000"/>
            </a:schemeClr>
          </a:solidFill>
        </p:spPr>
        <p:txBody>
          <a:bodyPr lIns="252000" tIns="180000" rIns="180000" bIns="18000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8285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0">
            <a:extLst>
              <a:ext uri="{FF2B5EF4-FFF2-40B4-BE49-F238E27FC236}">
                <a16:creationId xmlns:a16="http://schemas.microsoft.com/office/drawing/2014/main" id="{454B80C6-ACBE-4877-BC36-02B9C42A2DA0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8485569" y="1590675"/>
            <a:ext cx="3246121" cy="43655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2D5A5AA1-9589-4EC6-B469-1EE7724E7DD3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4508564" y="1590675"/>
            <a:ext cx="3246121" cy="4259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9557FF2-93A3-48A1-AB68-35D6813B3A91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502920" y="1590675"/>
            <a:ext cx="3246121" cy="43655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1184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D32884E-EBB5-47FA-9B0A-E32B264BC5A1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512064" y="1655063"/>
            <a:ext cx="11248136" cy="41239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12192000" cy="637135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552944" y="5359400"/>
            <a:ext cx="4207056" cy="565899"/>
          </a:xfrm>
          <a:solidFill>
            <a:schemeClr val="tx1"/>
          </a:solidFill>
        </p:spPr>
        <p:txBody>
          <a:bodyPr lIns="180000" tIns="180000" rIns="180000" bIns="180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Enter your caption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F8E7C83-06D7-4C5B-85B7-0E5713B4F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EB0D177-9AA4-42F4-9CD7-CD206217CA6D}"/>
              </a:ext>
            </a:extLst>
          </p:cNvPr>
          <p:cNvSpPr/>
          <p:nvPr userDrawn="1"/>
        </p:nvSpPr>
        <p:spPr>
          <a:xfrm>
            <a:off x="9780101" y="6371351"/>
            <a:ext cx="1979897" cy="431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825DB53-D610-4A40-AFDC-EBC47DB613CE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C2B9A6A4-83D0-40B1-8B15-964C84BF0705}"/>
              </a:ext>
            </a:extLst>
          </p:cNvPr>
          <p:cNvSpPr/>
          <p:nvPr userDrawn="1"/>
        </p:nvSpPr>
        <p:spPr>
          <a:xfrm>
            <a:off x="0" y="6371351"/>
            <a:ext cx="9780102" cy="432000"/>
          </a:xfrm>
          <a:custGeom>
            <a:avLst/>
            <a:gdLst>
              <a:gd name="connsiteX0" fmla="*/ 0 w 9780102"/>
              <a:gd name="connsiteY0" fmla="*/ 0 h 432000"/>
              <a:gd name="connsiteX1" fmla="*/ 9780102 w 9780102"/>
              <a:gd name="connsiteY1" fmla="*/ 0 h 432000"/>
              <a:gd name="connsiteX2" fmla="*/ 9780102 w 9780102"/>
              <a:gd name="connsiteY2" fmla="*/ 432000 h 432000"/>
              <a:gd name="connsiteX3" fmla="*/ 0 w 9780102"/>
              <a:gd name="connsiteY3" fmla="*/ 432000 h 4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0102" h="432000">
                <a:moveTo>
                  <a:pt x="0" y="0"/>
                </a:moveTo>
                <a:lnTo>
                  <a:pt x="9780102" y="0"/>
                </a:lnTo>
                <a:lnTo>
                  <a:pt x="9780102" y="432000"/>
                </a:lnTo>
                <a:lnTo>
                  <a:pt x="0" y="432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/>
              <a:t>Click to edit page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439820"/>
            <a:ext cx="5664000" cy="29506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0000" y="6371351"/>
            <a:ext cx="432000" cy="43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B49670D-8F18-44A8-B217-67B412095C0D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30FA059-EC32-4FFF-9673-48849B2FA43A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6371351"/>
            <a:ext cx="12191999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66" r:id="rId3"/>
    <p:sldLayoutId id="2147483662" r:id="rId4"/>
    <p:sldLayoutId id="2147483659" r:id="rId5"/>
    <p:sldLayoutId id="2147483663" r:id="rId6"/>
    <p:sldLayoutId id="2147483677" r:id="rId7"/>
    <p:sldLayoutId id="2147483654" r:id="rId8"/>
    <p:sldLayoutId id="2147483660" r:id="rId9"/>
    <p:sldLayoutId id="2147483664" r:id="rId10"/>
    <p:sldLayoutId id="2147483650" r:id="rId11"/>
    <p:sldLayoutId id="2147483652" r:id="rId12"/>
    <p:sldLayoutId id="2147483656" r:id="rId13"/>
    <p:sldLayoutId id="2147483657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3" r:id="rId20"/>
    <p:sldLayoutId id="2147483674" r:id="rId21"/>
    <p:sldLayoutId id="2147483676" r:id="rId22"/>
    <p:sldLayoutId id="2147483655" r:id="rId23"/>
    <p:sldLayoutId id="2147483675" r:id="rId24"/>
    <p:sldLayoutId id="2147483672" r:id="rId2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5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ahpr.org.uk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sex.ac.uk/student/postgraduate-research/phd-by-publicat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hyperlink" Target="https://www.discoverphds.com/advice/doctorates/phd-by-publicatio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hr.ac.uk/career-development/research-career-funding-programmes/supporting-career-development/insight-programme" TargetMode="External"/><Relationship Id="rId2" Type="http://schemas.openxmlformats.org/officeDocument/2006/relationships/hyperlink" Target="https://www.essex.ac.uk/courses/PG00366/2/MRes-Health-Research" TargetMode="Externa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www.jobs.ac.uk/" TargetMode="External"/><Relationship Id="rId4" Type="http://schemas.openxmlformats.org/officeDocument/2006/relationships/hyperlink" Target="https://www.findaphd.com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nna.Pettican@essex.ac.uk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nness@essex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99012" y="3001552"/>
            <a:ext cx="8892986" cy="295101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sz="8000" b="0" dirty="0">
                <a:solidFill>
                  <a:srgbClr val="F56B21"/>
                </a:solidFill>
                <a:latin typeface="Corbel"/>
              </a:rPr>
              <a:t>Getting started with doctoral studies</a:t>
            </a:r>
          </a:p>
        </p:txBody>
      </p:sp>
      <p:pic>
        <p:nvPicPr>
          <p:cNvPr id="2" name="Picture 1" descr="A close-up of a person&#10;&#10;AI-generated content may be incorrect.">
            <a:extLst>
              <a:ext uri="{FF2B5EF4-FFF2-40B4-BE49-F238E27FC236}">
                <a16:creationId xmlns:a16="http://schemas.microsoft.com/office/drawing/2014/main" id="{FBA562F5-756E-D7BC-D753-F839F31DFE2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22" y="-73629"/>
            <a:ext cx="12192000" cy="3163992"/>
          </a:xfrm>
          <a:prstGeom prst="rect">
            <a:avLst/>
          </a:prstGeom>
        </p:spPr>
      </p:pic>
      <p:pic>
        <p:nvPicPr>
          <p:cNvPr id="10" name="Picture 9" descr="A logo with a cross and a cross&#10;&#10;AI-generated content may be incorrect.">
            <a:extLst>
              <a:ext uri="{FF2B5EF4-FFF2-40B4-BE49-F238E27FC236}">
                <a16:creationId xmlns:a16="http://schemas.microsoft.com/office/drawing/2014/main" id="{E6B6B1C4-3D1F-25B1-E091-5BBE31A9DF1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5317672"/>
            <a:ext cx="6580187" cy="153829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8896580-393D-4840-3478-54003CF65C7C}"/>
              </a:ext>
            </a:extLst>
          </p:cNvPr>
          <p:cNvSpPr txBox="1"/>
          <p:nvPr/>
        </p:nvSpPr>
        <p:spPr>
          <a:xfrm>
            <a:off x="7144871" y="5513294"/>
            <a:ext cx="47871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/>
              <a:t>Dr Anna Pettican &amp; Dr Sue Innes</a:t>
            </a:r>
          </a:p>
          <a:p>
            <a:pPr algn="r"/>
            <a:r>
              <a:rPr lang="en-GB" dirty="0"/>
              <a:t>Monday 24</a:t>
            </a:r>
            <a:r>
              <a:rPr lang="en-GB" baseline="30000" dirty="0"/>
              <a:t>th</a:t>
            </a:r>
            <a:r>
              <a:rPr lang="en-GB" dirty="0"/>
              <a:t> March 2025</a:t>
            </a:r>
          </a:p>
        </p:txBody>
      </p:sp>
    </p:spTree>
    <p:extLst>
      <p:ext uri="{BB962C8B-B14F-4D97-AF65-F5344CB8AC3E}">
        <p14:creationId xmlns:p14="http://schemas.microsoft.com/office/powerpoint/2010/main" val="3989923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AE3D22-E073-7F0C-9B3D-4BE0252B42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506088C-5130-ECA3-E883-E818918F9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93" y="3001552"/>
            <a:ext cx="12096305" cy="135702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sz="6600" b="0" dirty="0">
                <a:solidFill>
                  <a:srgbClr val="F56B21"/>
                </a:solidFill>
                <a:latin typeface="Corbel"/>
              </a:rPr>
              <a:t>Thank you. 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6416907-6841-915F-9A2D-FC6C4D0A9D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6540" y="5560827"/>
            <a:ext cx="8494048" cy="105262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 descr="A close-up of a person&#10;&#10;AI-generated content may be incorrect.">
            <a:extLst>
              <a:ext uri="{FF2B5EF4-FFF2-40B4-BE49-F238E27FC236}">
                <a16:creationId xmlns:a16="http://schemas.microsoft.com/office/drawing/2014/main" id="{EEDC1354-02A9-F85F-636D-0B9AE37D031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22" y="-73629"/>
            <a:ext cx="12192000" cy="316399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AF4FC5A-1573-CC21-720C-647351AB56C3}"/>
              </a:ext>
            </a:extLst>
          </p:cNvPr>
          <p:cNvSpPr/>
          <p:nvPr/>
        </p:nvSpPr>
        <p:spPr>
          <a:xfrm>
            <a:off x="265814" y="4138104"/>
            <a:ext cx="11068493" cy="255241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AC1B9E-0BEA-921A-1204-C4AF06FEA8BC}"/>
              </a:ext>
            </a:extLst>
          </p:cNvPr>
          <p:cNvSpPr txBox="1"/>
          <p:nvPr/>
        </p:nvSpPr>
        <p:spPr>
          <a:xfrm>
            <a:off x="701749" y="4395787"/>
            <a:ext cx="1063255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F56B21"/>
                </a:solidFill>
                <a:latin typeface="Corbel"/>
              </a:rPr>
              <a:t>Join your local CAHPR hub.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F56B21"/>
                </a:solidFill>
                <a:latin typeface="Corbel"/>
              </a:rPr>
              <a:t>Register for a webinar.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F56B21"/>
                </a:solidFill>
                <a:latin typeface="Corbel"/>
              </a:rPr>
              <a:t>Use our resources.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56B21"/>
                </a:solidFill>
                <a:latin typeface="Corbel"/>
              </a:rPr>
              <a:t>Connect with the Research Champions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56B21"/>
                </a:solidFill>
                <a:latin typeface="Corbel"/>
              </a:rPr>
              <a:t>Look through the CAHPR Directory of Professors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56B21"/>
                </a:solidFill>
                <a:latin typeface="Corbel"/>
              </a:rPr>
              <a:t>Visit our </a:t>
            </a:r>
            <a:r>
              <a:rPr lang="en-US">
                <a:solidFill>
                  <a:srgbClr val="F56B21"/>
                </a:solidFill>
                <a:latin typeface="Corbel"/>
              </a:rPr>
              <a:t>website </a:t>
            </a:r>
            <a:r>
              <a:rPr lang="en-US" dirty="0">
                <a:solidFill>
                  <a:srgbClr val="F56B21"/>
                </a:solidFill>
                <a:latin typeface="Corbel"/>
              </a:rPr>
              <a:t> </a:t>
            </a:r>
            <a:r>
              <a:rPr lang="en-US">
                <a:solidFill>
                  <a:srgbClr val="F56B21"/>
                </a:solidFill>
                <a:latin typeface="Corbe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en-US" dirty="0">
                <a:solidFill>
                  <a:srgbClr val="F56B21"/>
                </a:solidFill>
                <a:latin typeface="Corbe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://cahpr.org.uk/</a:t>
            </a:r>
            <a:endParaRPr lang="en-US" dirty="0">
              <a:solidFill>
                <a:srgbClr val="F56B21"/>
              </a:solidFill>
              <a:latin typeface="Corbe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orbel"/>
              </a:rPr>
              <a:t>Be part of the AHP research community.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818EE7F-8119-CF52-2FFE-C201AEA94B2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06484" y="4248245"/>
            <a:ext cx="2332130" cy="233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54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4239B-DEC2-EE36-1B06-0216166B6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Learning Outcomes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8EB43-B77C-2C45-48F2-63A4E4D833D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GB" sz="3200" dirty="0"/>
              <a:t>By the end of the webinar we hope that you will have: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322A44-97A7-0528-63CB-E0BF79E41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900" dirty="0"/>
          </a:p>
          <a:p>
            <a:pPr marL="0" indent="0">
              <a:buNone/>
            </a:pPr>
            <a:r>
              <a:rPr lang="en-GB" sz="3200" dirty="0"/>
              <a:t>1) Developed your understanding of doctoral level study and the different options and opportunities involved</a:t>
            </a:r>
          </a:p>
          <a:p>
            <a:pPr marL="0" indent="0">
              <a:buNone/>
            </a:pPr>
            <a:endParaRPr lang="en-GB" sz="900" dirty="0"/>
          </a:p>
          <a:p>
            <a:pPr marL="0" indent="0">
              <a:buNone/>
            </a:pPr>
            <a:r>
              <a:rPr lang="en-GB" sz="3200" dirty="0"/>
              <a:t>2) Considered different funding options</a:t>
            </a:r>
          </a:p>
          <a:p>
            <a:pPr marL="0" indent="0">
              <a:buNone/>
            </a:pPr>
            <a:endParaRPr lang="en-GB" sz="900" dirty="0"/>
          </a:p>
          <a:p>
            <a:pPr marL="0" indent="0">
              <a:buNone/>
            </a:pPr>
            <a:r>
              <a:rPr lang="en-GB" sz="3200" dirty="0"/>
              <a:t>3) Explored how you might select supervisors and/or an institution</a:t>
            </a:r>
          </a:p>
          <a:p>
            <a:pPr marL="0" indent="0">
              <a:buNone/>
            </a:pPr>
            <a:endParaRPr lang="en-GB" sz="900" dirty="0"/>
          </a:p>
          <a:p>
            <a:pPr marL="0" indent="0">
              <a:buNone/>
            </a:pPr>
            <a:r>
              <a:rPr lang="en-GB" sz="3200" dirty="0"/>
              <a:t>4) Had the opportunity to ask questions</a:t>
            </a:r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0A6AF-66B7-2613-3B71-08DA843EEF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6BE0E-3E4E-B196-C2C1-FDB78683BC6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003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0F281-4FF6-4617-A809-AC9C15ECF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solidFill>
                  <a:schemeClr val="tx1"/>
                </a:solidFill>
                <a:latin typeface="Corbel"/>
              </a:rPr>
            </a:br>
            <a:r>
              <a:rPr lang="en-US" sz="3600" dirty="0">
                <a:solidFill>
                  <a:schemeClr val="tx1"/>
                </a:solidFill>
              </a:rPr>
              <a:t>Professional Doctorate 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E4BA8B9-3DA8-C10C-0392-A494090A015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1DC577-0A95-47D0-95D9-5F8DA763D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888" y="2112135"/>
            <a:ext cx="5676000" cy="3940935"/>
          </a:xfrm>
        </p:spPr>
        <p:txBody>
          <a:bodyPr vert="horz" lIns="180000" tIns="180000" rIns="180000" bIns="180000" rtlCol="0" anchor="t"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/>
              <a:t>Relatively structured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/>
              <a:t>Research focuses on professional context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/>
              <a:t>Original, novel and professionally/ clinically impactful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b="0" dirty="0"/>
              <a:t>Usually studied part time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5C61F-C8F1-4977-8E1F-F16C0D9EA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1887" y="3953814"/>
            <a:ext cx="5484113" cy="2290227"/>
          </a:xfrm>
        </p:spPr>
        <p:txBody>
          <a:bodyPr/>
          <a:lstStyle/>
          <a:p>
            <a:pPr marL="0" indent="0">
              <a:buNone/>
            </a:pPr>
            <a:endParaRPr lang="en-US" sz="1600" dirty="0">
              <a:solidFill>
                <a:srgbClr val="212529"/>
              </a:solidFill>
              <a:latin typeface="Verdana "/>
            </a:endParaRPr>
          </a:p>
          <a:p>
            <a:pPr marL="0" indent="0">
              <a:buNone/>
            </a:pPr>
            <a:endParaRPr lang="en-US" sz="1600" dirty="0">
              <a:solidFill>
                <a:srgbClr val="212529"/>
              </a:solidFill>
              <a:latin typeface="Verdana "/>
            </a:endParaRPr>
          </a:p>
          <a:p>
            <a:pPr marL="0" indent="0">
              <a:buNone/>
            </a:pPr>
            <a:endParaRPr lang="en-US" sz="1600" dirty="0">
              <a:solidFill>
                <a:srgbClr val="212529"/>
              </a:solidFill>
              <a:latin typeface="Verdana "/>
            </a:endParaRPr>
          </a:p>
          <a:p>
            <a:endParaRPr lang="en-US" sz="1600" dirty="0">
              <a:solidFill>
                <a:srgbClr val="212529"/>
              </a:solidFill>
              <a:latin typeface="Verdana "/>
            </a:endParaRPr>
          </a:p>
          <a:p>
            <a:pPr marL="0" indent="0">
              <a:buNone/>
            </a:pPr>
            <a:endParaRPr lang="en-US" sz="1600" dirty="0">
              <a:solidFill>
                <a:srgbClr val="212529"/>
              </a:solidFill>
              <a:latin typeface="Verdana "/>
            </a:endParaRPr>
          </a:p>
          <a:p>
            <a:endParaRPr lang="en-US" sz="1600" dirty="0">
              <a:solidFill>
                <a:srgbClr val="212529"/>
              </a:solidFill>
              <a:latin typeface="Verdana 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9CD89C1-7226-FF4E-2A7C-1E037AB2C6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36AAB9-3507-E132-46F9-B66BD794B9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54D9F-1895-486E-BFBA-905BB2D29E0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9" name="Picture Placeholder 18" descr="A person writing on a notebook&#10;&#10;AI-generated content may be incorrect.">
            <a:extLst>
              <a:ext uri="{FF2B5EF4-FFF2-40B4-BE49-F238E27FC236}">
                <a16:creationId xmlns:a16="http://schemas.microsoft.com/office/drawing/2014/main" id="{3DA3A694-6443-C5B7-443B-F03BA9002AF0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0"/>
            <a:ext cx="6096000" cy="6370638"/>
          </a:xfr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FA08948-2B6F-46B1-9D2D-8D7B2B3FB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48588" y="3688075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8572AD-668E-4659-9FF0-2AF93103341D}"/>
              </a:ext>
            </a:extLst>
          </p:cNvPr>
          <p:cNvSpPr txBox="1"/>
          <p:nvPr/>
        </p:nvSpPr>
        <p:spPr>
          <a:xfrm>
            <a:off x="9646355" y="6455451"/>
            <a:ext cx="2109681" cy="269035"/>
          </a:xfrm>
          <a:prstGeom prst="rect">
            <a:avLst/>
          </a:prstGeom>
          <a:noFill/>
        </p:spPr>
        <p:txBody>
          <a:bodyPr wrap="square" lIns="91440" tIns="108000" rIns="91440" bIns="0" rtlCol="0" anchor="ctr">
            <a:spAutoFit/>
          </a:bodyPr>
          <a:lstStyle/>
          <a:p>
            <a:pPr algn="r">
              <a:lnSpc>
                <a:spcPts val="1000"/>
              </a:lnSpc>
            </a:pPr>
            <a:r>
              <a:rPr lang="en-US" sz="2400" spc="-100" dirty="0">
                <a:solidFill>
                  <a:srgbClr val="F56B21"/>
                </a:solidFill>
                <a:latin typeface="Verdana "/>
                <a:ea typeface="+mn-lt"/>
                <a:cs typeface="+mn-lt"/>
              </a:rPr>
              <a:t>cahpr.org.uk</a:t>
            </a:r>
            <a:endParaRPr lang="en-US" sz="2400" dirty="0">
              <a:solidFill>
                <a:srgbClr val="F56B21"/>
              </a:solidFill>
              <a:latin typeface="Verdana "/>
            </a:endParaRPr>
          </a:p>
        </p:txBody>
      </p:sp>
    </p:spTree>
    <p:extLst>
      <p:ext uri="{BB962C8B-B14F-4D97-AF65-F5344CB8AC3E}">
        <p14:creationId xmlns:p14="http://schemas.microsoft.com/office/powerpoint/2010/main" val="32574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0F281-4FF6-4617-A809-AC9C15ECF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solidFill>
                  <a:schemeClr val="tx1"/>
                </a:solidFill>
                <a:latin typeface="Corbel"/>
              </a:rPr>
            </a:br>
            <a:r>
              <a:rPr lang="en-US" sz="3600" dirty="0">
                <a:solidFill>
                  <a:schemeClr val="tx1"/>
                </a:solidFill>
              </a:rPr>
              <a:t>PhD by publication 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E4BA8B9-3DA8-C10C-0392-A494090A015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1DC577-0A95-47D0-95D9-5F8DA763D4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180000" tIns="180000" rIns="180000" bIns="180000" rtlCol="0" anchor="t">
            <a:noAutofit/>
          </a:bodyPr>
          <a:lstStyle/>
          <a:p>
            <a:pPr algn="l"/>
            <a:r>
              <a:rPr lang="en-US" sz="3200" b="0" dirty="0"/>
              <a:t>For those</a:t>
            </a:r>
            <a:r>
              <a:rPr lang="en-GB" sz="3200" b="0" i="0" dirty="0">
                <a:solidFill>
                  <a:srgbClr val="333333"/>
                </a:solidFill>
                <a:effectLst/>
              </a:rPr>
              <a:t> who have already published in peer-reviewed journals </a:t>
            </a:r>
          </a:p>
          <a:p>
            <a:pPr algn="l"/>
            <a:r>
              <a:rPr lang="en-GB" sz="3200" b="0" dirty="0">
                <a:solidFill>
                  <a:srgbClr val="333333"/>
                </a:solidFill>
              </a:rPr>
              <a:t>E</a:t>
            </a:r>
            <a:r>
              <a:rPr lang="en-GB" sz="3200" b="0" i="0" dirty="0">
                <a:solidFill>
                  <a:srgbClr val="333333"/>
                </a:solidFill>
                <a:effectLst/>
              </a:rPr>
              <a:t>nables candidates to submit their previously published work as the equivalent to a thesis for the award of a PhD</a:t>
            </a:r>
            <a:endParaRPr lang="en-GB" sz="18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r>
              <a:rPr lang="en-GB" sz="1100" u="sng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3"/>
              </a:rPr>
              <a:t>https://www.essex.ac.uk/student/postgraduate-research/phd-by-publication</a:t>
            </a:r>
            <a:endParaRPr lang="en-GB" sz="11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r>
              <a:rPr lang="en-GB" sz="1100" u="sng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4"/>
              </a:rPr>
              <a:t>https://www.discoverphds.com/advice/doctorates/phd-by-publication</a:t>
            </a:r>
            <a:endParaRPr lang="en-GB" sz="11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r>
              <a:rPr lang="en-GB" sz="1100" u="sng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hlinkClick r:id="rId4"/>
              </a:rPr>
              <a:t>https://www.discoverphds.com/advice/doctorates/phd-by-publication</a:t>
            </a:r>
            <a:endParaRPr lang="en-GB" sz="11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algn="l"/>
            <a:endParaRPr lang="en-GB" sz="3200" b="0" i="0" dirty="0">
              <a:solidFill>
                <a:srgbClr val="333333"/>
              </a:solidFill>
              <a:effectLst/>
            </a:endParaRPr>
          </a:p>
          <a:p>
            <a:pPr algn="l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9CD89C1-7226-FF4E-2A7C-1E037AB2C6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36AAB9-3507-E132-46F9-B66BD794B9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54D9F-1895-486E-BFBA-905BB2D29E0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FA08948-2B6F-46B1-9D2D-8D7B2B3FB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48588" y="3688075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8572AD-668E-4659-9FF0-2AF93103341D}"/>
              </a:ext>
            </a:extLst>
          </p:cNvPr>
          <p:cNvSpPr txBox="1"/>
          <p:nvPr/>
        </p:nvSpPr>
        <p:spPr>
          <a:xfrm>
            <a:off x="9646355" y="6455451"/>
            <a:ext cx="2109681" cy="269035"/>
          </a:xfrm>
          <a:prstGeom prst="rect">
            <a:avLst/>
          </a:prstGeom>
          <a:noFill/>
        </p:spPr>
        <p:txBody>
          <a:bodyPr wrap="square" lIns="91440" tIns="108000" rIns="91440" bIns="0" rtlCol="0" anchor="ctr">
            <a:spAutoFit/>
          </a:bodyPr>
          <a:lstStyle/>
          <a:p>
            <a:pPr algn="r">
              <a:lnSpc>
                <a:spcPts val="1000"/>
              </a:lnSpc>
            </a:pPr>
            <a:r>
              <a:rPr lang="en-US" sz="2400" spc="-100" dirty="0">
                <a:solidFill>
                  <a:srgbClr val="F56B21"/>
                </a:solidFill>
                <a:latin typeface="Verdana "/>
                <a:ea typeface="+mn-lt"/>
                <a:cs typeface="+mn-lt"/>
              </a:rPr>
              <a:t>cahpr.org.uk</a:t>
            </a:r>
            <a:endParaRPr lang="en-US" sz="2400" dirty="0">
              <a:solidFill>
                <a:srgbClr val="F56B21"/>
              </a:solidFill>
              <a:latin typeface="Verdana "/>
            </a:endParaRPr>
          </a:p>
        </p:txBody>
      </p:sp>
      <p:pic>
        <p:nvPicPr>
          <p:cNvPr id="10" name="Picture Placeholder 9" descr="A person smiling at a person&#10;&#10;AI-generated content may be incorrect.">
            <a:extLst>
              <a:ext uri="{FF2B5EF4-FFF2-40B4-BE49-F238E27FC236}">
                <a16:creationId xmlns:a16="http://schemas.microsoft.com/office/drawing/2014/main" id="{EC64B10E-D3CF-2501-553B-1A03D379DA2A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808" t="1294" r="10880" b="-1118"/>
          <a:stretch/>
        </p:blipFill>
        <p:spPr>
          <a:xfrm>
            <a:off x="6097992" y="32639"/>
            <a:ext cx="6094008" cy="63601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19850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0F281-4FF6-4617-A809-AC9C15ECF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solidFill>
                  <a:schemeClr val="tx1"/>
                </a:solidFill>
                <a:latin typeface="Corbel"/>
              </a:rPr>
            </a:br>
            <a:r>
              <a:rPr lang="en-US" sz="3600" dirty="0">
                <a:solidFill>
                  <a:schemeClr val="tx1"/>
                </a:solidFill>
              </a:rPr>
              <a:t>MPhil / PhD 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E4BA8B9-3DA8-C10C-0392-A494090A015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1DC577-0A95-47D0-95D9-5F8DA763D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2362552"/>
            <a:ext cx="5472000" cy="2469423"/>
          </a:xfrm>
        </p:spPr>
        <p:txBody>
          <a:bodyPr vert="horz" lIns="180000" tIns="180000" rIns="180000" bIns="180000" rtlCol="0" anchor="t"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3200" b="0" dirty="0"/>
              <a:t>Research training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3200" b="0" dirty="0"/>
              <a:t>An apprenticeship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3200" b="0" dirty="0"/>
              <a:t>Relatively unstructured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3200" b="0" dirty="0"/>
              <a:t>Original contribution to knowledge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5C61F-C8F1-4977-8E1F-F16C0D9EA88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sz="1600" dirty="0">
              <a:solidFill>
                <a:srgbClr val="212529"/>
              </a:solidFill>
              <a:latin typeface="Verdana "/>
            </a:endParaRPr>
          </a:p>
          <a:p>
            <a:endParaRPr lang="en-US" sz="1600" dirty="0">
              <a:solidFill>
                <a:srgbClr val="212529"/>
              </a:solidFill>
              <a:latin typeface="Verdana "/>
            </a:endParaRPr>
          </a:p>
          <a:p>
            <a:pPr marL="0" indent="0">
              <a:buNone/>
            </a:pPr>
            <a:endParaRPr lang="en-US" sz="1600" dirty="0">
              <a:solidFill>
                <a:srgbClr val="212529"/>
              </a:solidFill>
              <a:latin typeface="Verdana "/>
            </a:endParaRPr>
          </a:p>
          <a:p>
            <a:endParaRPr lang="en-US" sz="1600" dirty="0">
              <a:solidFill>
                <a:srgbClr val="212529"/>
              </a:solidFill>
              <a:latin typeface="Verdana 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9CD89C1-7226-FF4E-2A7C-1E037AB2C6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36AAB9-3507-E132-46F9-B66BD794B9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54D9F-1895-486E-BFBA-905BB2D29E0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FA08948-2B6F-46B1-9D2D-8D7B2B3FB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48588" y="3688075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8572AD-668E-4659-9FF0-2AF93103341D}"/>
              </a:ext>
            </a:extLst>
          </p:cNvPr>
          <p:cNvSpPr txBox="1"/>
          <p:nvPr/>
        </p:nvSpPr>
        <p:spPr>
          <a:xfrm>
            <a:off x="9646355" y="6455451"/>
            <a:ext cx="2109681" cy="269035"/>
          </a:xfrm>
          <a:prstGeom prst="rect">
            <a:avLst/>
          </a:prstGeom>
          <a:noFill/>
        </p:spPr>
        <p:txBody>
          <a:bodyPr wrap="square" lIns="91440" tIns="108000" rIns="91440" bIns="0" rtlCol="0" anchor="ctr">
            <a:spAutoFit/>
          </a:bodyPr>
          <a:lstStyle/>
          <a:p>
            <a:pPr algn="r">
              <a:lnSpc>
                <a:spcPts val="1000"/>
              </a:lnSpc>
            </a:pPr>
            <a:r>
              <a:rPr lang="en-US" sz="2400" spc="-100" dirty="0">
                <a:solidFill>
                  <a:srgbClr val="F56B21"/>
                </a:solidFill>
                <a:latin typeface="Verdana "/>
                <a:ea typeface="+mn-lt"/>
                <a:cs typeface="+mn-lt"/>
              </a:rPr>
              <a:t>cahpr.org.uk</a:t>
            </a:r>
            <a:endParaRPr lang="en-US" sz="2400" dirty="0">
              <a:solidFill>
                <a:srgbClr val="F56B21"/>
              </a:solidFill>
              <a:latin typeface="Verdana "/>
            </a:endParaRPr>
          </a:p>
        </p:txBody>
      </p:sp>
      <p:pic>
        <p:nvPicPr>
          <p:cNvPr id="10" name="Picture Placeholder 11" descr="A person writing in a notebook">
            <a:extLst>
              <a:ext uri="{FF2B5EF4-FFF2-40B4-BE49-F238E27FC236}">
                <a16:creationId xmlns:a16="http://schemas.microsoft.com/office/drawing/2014/main" id="{B70FC9A2-3BD9-0154-B32E-54B25AFC770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-1"/>
            <a:ext cx="6096000" cy="63713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8352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817657-5F51-BEBD-1735-32B374A545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B396-9808-659D-7DB8-436DE3AF0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dirty="0">
                <a:solidFill>
                  <a:schemeClr val="tx1"/>
                </a:solidFill>
                <a:latin typeface="Corbel"/>
              </a:rPr>
            </a:br>
            <a:r>
              <a:rPr lang="en-US" sz="3600" dirty="0">
                <a:solidFill>
                  <a:schemeClr val="tx1"/>
                </a:solidFill>
                <a:latin typeface="Corbel"/>
              </a:rPr>
              <a:t>Time frame</a:t>
            </a:r>
            <a:r>
              <a:rPr lang="en-US" sz="3600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8D82E4-D801-D008-979D-F5B9BAE61F6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BB126-3717-226C-2407-AFB50154F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2189408"/>
            <a:ext cx="5472000" cy="3026536"/>
          </a:xfrm>
        </p:spPr>
        <p:txBody>
          <a:bodyPr vert="horz" lIns="180000" tIns="180000" rIns="180000" bIns="180000" rtlCol="0" anchor="t"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3200" b="0" dirty="0"/>
              <a:t>Full time minimum 3 years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3200" b="0" dirty="0"/>
              <a:t>Part time 5 – 6 years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3200" b="0" dirty="0"/>
              <a:t>Completion period may be added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3200" b="0" dirty="0"/>
              <a:t>Not a sprint!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3200" b="0" dirty="0"/>
              <a:t>Milestones </a:t>
            </a:r>
            <a:r>
              <a:rPr lang="en-US" sz="3200" b="0" dirty="0" err="1"/>
              <a:t>en</a:t>
            </a:r>
            <a:r>
              <a:rPr lang="en-US" sz="3200" b="0" dirty="0"/>
              <a:t> route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n-US" sz="3200" b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4B08B9-8101-F6F5-1964-33B5EC863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189409"/>
            <a:ext cx="5472000" cy="4057456"/>
          </a:xfrm>
        </p:spPr>
        <p:txBody>
          <a:bodyPr/>
          <a:lstStyle/>
          <a:p>
            <a:pPr marL="0" indent="0">
              <a:buNone/>
            </a:pPr>
            <a:endParaRPr lang="en-US" sz="1600" dirty="0">
              <a:solidFill>
                <a:srgbClr val="212529"/>
              </a:solidFill>
              <a:latin typeface="Verdana "/>
            </a:endParaRPr>
          </a:p>
          <a:p>
            <a:endParaRPr lang="en-US" sz="1600" dirty="0">
              <a:solidFill>
                <a:srgbClr val="212529"/>
              </a:solidFill>
              <a:latin typeface="Verdana "/>
            </a:endParaRPr>
          </a:p>
          <a:p>
            <a:pPr marL="0" indent="0">
              <a:buNone/>
            </a:pPr>
            <a:endParaRPr lang="en-US" sz="1600" dirty="0">
              <a:solidFill>
                <a:srgbClr val="212529"/>
              </a:solidFill>
              <a:latin typeface="Verdana "/>
            </a:endParaRPr>
          </a:p>
          <a:p>
            <a:endParaRPr lang="en-US" sz="1600" dirty="0">
              <a:solidFill>
                <a:srgbClr val="212529"/>
              </a:solidFill>
              <a:latin typeface="Verdana 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56A867-CD32-BBBA-A6E6-FDA9633A8B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03E021-E2AB-49C5-CD35-70C9B790BE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F7345-0370-3857-3E29-E821C79FB85F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solidFill>
            <a:schemeClr val="tx1">
              <a:lumMod val="95000"/>
              <a:lumOff val="5000"/>
            </a:schemeClr>
          </a:solidFill>
        </p:spPr>
        <p:txBody>
          <a:bodyPr/>
          <a:lstStyle/>
          <a:p>
            <a:fld id="{19B51A1E-902D-48AF-9020-955120F399B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1E75CAC-8781-3920-4E52-8EF34715D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48588" y="3688075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BF519D-7A7F-6207-E7BA-316071C697E2}"/>
              </a:ext>
            </a:extLst>
          </p:cNvPr>
          <p:cNvSpPr txBox="1"/>
          <p:nvPr/>
        </p:nvSpPr>
        <p:spPr>
          <a:xfrm>
            <a:off x="9646355" y="6455451"/>
            <a:ext cx="2109681" cy="269035"/>
          </a:xfrm>
          <a:prstGeom prst="rect">
            <a:avLst/>
          </a:prstGeom>
          <a:noFill/>
        </p:spPr>
        <p:txBody>
          <a:bodyPr wrap="square" lIns="91440" tIns="108000" rIns="91440" bIns="0" rtlCol="0" anchor="ctr">
            <a:spAutoFit/>
          </a:bodyPr>
          <a:lstStyle/>
          <a:p>
            <a:pPr algn="r">
              <a:lnSpc>
                <a:spcPts val="1000"/>
              </a:lnSpc>
            </a:pPr>
            <a:r>
              <a:rPr lang="en-US" sz="2400" spc="-100" dirty="0">
                <a:solidFill>
                  <a:srgbClr val="F56B21"/>
                </a:solidFill>
                <a:latin typeface="Verdana "/>
                <a:ea typeface="+mn-lt"/>
                <a:cs typeface="+mn-lt"/>
              </a:rPr>
              <a:t>cahpr.org.uk</a:t>
            </a:r>
            <a:endParaRPr lang="en-US" sz="2400" dirty="0">
              <a:solidFill>
                <a:srgbClr val="F56B21"/>
              </a:solidFill>
              <a:latin typeface="Verdana "/>
            </a:endParaRPr>
          </a:p>
        </p:txBody>
      </p:sp>
      <p:pic>
        <p:nvPicPr>
          <p:cNvPr id="10" name="Picture Placeholder 11" descr="Hourglass and a calendar">
            <a:extLst>
              <a:ext uri="{FF2B5EF4-FFF2-40B4-BE49-F238E27FC236}">
                <a16:creationId xmlns:a16="http://schemas.microsoft.com/office/drawing/2014/main" id="{1A5A82BE-249A-1494-17E8-417055C7B33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54649"/>
            <a:ext cx="6679842" cy="6316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69751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1BC22-A62C-AF8E-9BE5-700E8BCFF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sz="3600" dirty="0"/>
            </a:br>
            <a:r>
              <a:rPr lang="en-GB" sz="3600" dirty="0"/>
              <a:t>Funding options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58FEC-EE66-1621-D31F-1ABE8160DBE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43FBF6-8333-A7EC-1653-15D98BFD87D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EA8DB4-9BF4-67CD-4E01-E9D00DC4ED8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7</a:t>
            </a:fld>
            <a:endParaRPr lang="en-US" noProof="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982A2B-4905-AA2A-0CB1-9A55078DC545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512064" y="1368001"/>
            <a:ext cx="11248136" cy="4411008"/>
          </a:xfrm>
        </p:spPr>
        <p:txBody>
          <a:bodyPr/>
          <a:lstStyle/>
          <a:p>
            <a:r>
              <a:rPr lang="en-GB" sz="3200" dirty="0"/>
              <a:t>Might an </a:t>
            </a:r>
            <a:r>
              <a:rPr lang="en-GB" sz="3200" dirty="0" err="1"/>
              <a:t>MRes</a:t>
            </a:r>
            <a:r>
              <a:rPr lang="en-GB" sz="3200" dirty="0"/>
              <a:t> first be a good idea?</a:t>
            </a:r>
            <a:r>
              <a:rPr lang="en-GB" dirty="0">
                <a:solidFill>
                  <a:srgbClr val="000000"/>
                </a:solidFill>
                <a:latin typeface="Aptos" panose="020B0004020202020204" pitchFamily="34" charset="0"/>
              </a:rPr>
              <a:t> </a:t>
            </a:r>
            <a:r>
              <a:rPr lang="en-GB" sz="1800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https://www.essex.ac.uk/courses/PG00366/2/MRes-Health-Research</a:t>
            </a: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NIHR INSIGHT programme: </a:t>
            </a:r>
            <a:r>
              <a:rPr lang="en-GB" sz="1800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3"/>
              </a:rPr>
              <a:t>https://www.nihr.ac.uk/career-development/research-career-funding-programmes/supporting-career-development/insight-programme</a:t>
            </a:r>
            <a:endParaRPr lang="en-GB" sz="3200" dirty="0"/>
          </a:p>
          <a:p>
            <a:r>
              <a:rPr lang="en-GB" sz="3200" dirty="0"/>
              <a:t>National Institute for Health and Care Research (NIHR) doctoral pathways</a:t>
            </a:r>
          </a:p>
          <a:p>
            <a:r>
              <a:rPr lang="en-GB" sz="3200" dirty="0">
                <a:hlinkClick r:id="rId4"/>
              </a:rPr>
              <a:t>https://www.findaphd.com/</a:t>
            </a:r>
            <a:r>
              <a:rPr lang="en-GB" sz="3200" dirty="0"/>
              <a:t> and </a:t>
            </a:r>
            <a:r>
              <a:rPr lang="en-GB" sz="3200" dirty="0">
                <a:hlinkClick r:id="rId5"/>
              </a:rPr>
              <a:t>https://www.jobs.ac.uk/</a:t>
            </a:r>
            <a:endParaRPr lang="en-GB" sz="3200" dirty="0"/>
          </a:p>
          <a:p>
            <a:r>
              <a:rPr lang="en-GB" sz="3200" dirty="0"/>
              <a:t>University studentships</a:t>
            </a:r>
          </a:p>
          <a:p>
            <a:r>
              <a:rPr lang="en-GB" sz="3200" dirty="0"/>
              <a:t>Funding from AHP professional bodies/charities (including those in research field)</a:t>
            </a:r>
          </a:p>
          <a:p>
            <a:r>
              <a:rPr lang="en-GB" sz="3200" dirty="0"/>
              <a:t>Self-funding</a:t>
            </a:r>
          </a:p>
        </p:txBody>
      </p:sp>
    </p:spTree>
    <p:extLst>
      <p:ext uri="{BB962C8B-B14F-4D97-AF65-F5344CB8AC3E}">
        <p14:creationId xmlns:p14="http://schemas.microsoft.com/office/powerpoint/2010/main" val="568763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11DF2-174A-96B5-51CA-8CED8FFF8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sz="3600" dirty="0"/>
            </a:br>
            <a:r>
              <a:rPr lang="en-GB" sz="3600" dirty="0"/>
              <a:t>Advice in selecting supervisor(s) and institutions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7EB5C-B5BD-E730-84B3-EE1B7BB83AB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762FC6-5C0F-1BE0-6E06-89C680A34E7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10F28A-C2A5-BEA8-726F-B8113935171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8</a:t>
            </a:fld>
            <a:endParaRPr lang="en-US" noProof="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9ADF46-45FF-CC08-DF27-847265C734E2}"/>
              </a:ext>
            </a:extLst>
          </p:cNvPr>
          <p:cNvSpPr>
            <a:spLocks noGrp="1"/>
          </p:cNvSpPr>
          <p:nvPr>
            <p:ph sz="quarter" idx="34"/>
          </p:nvPr>
        </p:nvSpPr>
        <p:spPr/>
        <p:txBody>
          <a:bodyPr/>
          <a:lstStyle/>
          <a:p>
            <a:r>
              <a:rPr lang="en-GB" sz="2800" dirty="0"/>
              <a:t>If you know field/broad topic, approach key people in it</a:t>
            </a:r>
          </a:p>
          <a:p>
            <a:r>
              <a:rPr lang="en-GB" sz="2800" dirty="0"/>
              <a:t>Be professional and make a good impression</a:t>
            </a:r>
          </a:p>
          <a:p>
            <a:r>
              <a:rPr lang="en-GB" sz="2800" dirty="0"/>
              <a:t>Be flexible – you might need to wait for the right opportunity</a:t>
            </a:r>
          </a:p>
          <a:p>
            <a:r>
              <a:rPr lang="en-GB" sz="2800" dirty="0"/>
              <a:t>Speak to their students (past and current)</a:t>
            </a:r>
          </a:p>
          <a:p>
            <a:r>
              <a:rPr lang="en-GB" sz="2800" dirty="0"/>
              <a:t>Ask how many students they have got to completion</a:t>
            </a:r>
          </a:p>
          <a:p>
            <a:r>
              <a:rPr lang="en-GB" sz="2800" dirty="0"/>
              <a:t>Having lots of PhD students is not necessarily a good thing… you want them to be able to give you time and to read and comment on your work</a:t>
            </a:r>
          </a:p>
          <a:p>
            <a:r>
              <a:rPr lang="en-GB" sz="2800" dirty="0"/>
              <a:t>Consider supervisors for methods as well as topics</a:t>
            </a:r>
          </a:p>
          <a:p>
            <a:r>
              <a:rPr lang="en-GB" sz="2800" dirty="0"/>
              <a:t>Institutions that might be particularly renowned for topic and/or methods (e.g. have research centres)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089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0338AF-B829-3A0F-30E9-3BE03A4D14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oup of people holding hands together&#10;&#10;AI-generated content may be incorrect.">
            <a:extLst>
              <a:ext uri="{FF2B5EF4-FFF2-40B4-BE49-F238E27FC236}">
                <a16:creationId xmlns:a16="http://schemas.microsoft.com/office/drawing/2014/main" id="{CB07F945-124B-EBCF-B1E5-361AFEF1A58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42" y="0"/>
            <a:ext cx="9043737" cy="6029159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FDD726D5-6DDF-BF38-E290-99A448274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37253" y="2640606"/>
            <a:ext cx="6368114" cy="1798176"/>
          </a:xfrm>
          <a:solidFill>
            <a:schemeClr val="bg1"/>
          </a:solidFill>
        </p:spPr>
        <p:txBody>
          <a:bodyPr/>
          <a:lstStyle/>
          <a:p>
            <a:r>
              <a:rPr lang="en-US" sz="6600" b="0" dirty="0">
                <a:solidFill>
                  <a:srgbClr val="F56B21"/>
                </a:solidFill>
              </a:rPr>
              <a:t>Any questions?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5F657A1-0B95-7DCC-9041-C3B2029AA5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93556" cy="1971236"/>
          </a:xfrm>
        </p:spPr>
        <p:txBody>
          <a:bodyPr vert="horz" lIns="180000" tIns="180000" rIns="180000" bIns="180000" rtlCol="0" anchor="t">
            <a:noAutofit/>
          </a:bodyPr>
          <a:lstStyle/>
          <a:p>
            <a:pPr algn="l"/>
            <a:r>
              <a:rPr lang="en-US" sz="2000" b="1" dirty="0">
                <a:ea typeface="+mn-lt"/>
                <a:cs typeface="+mn-lt"/>
              </a:rPr>
              <a:t>Anna:</a:t>
            </a:r>
            <a:endParaRPr lang="en-US" sz="2000" dirty="0">
              <a:ea typeface="+mn-lt"/>
              <a:cs typeface="+mn-lt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l"/>
            <a:r>
              <a:rPr lang="en-US" sz="2000" dirty="0"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anna.pettican@essex.ac.uk</a:t>
            </a:r>
            <a:r>
              <a:rPr lang="en-US" sz="2000" dirty="0">
                <a:ea typeface="+mn-lt"/>
                <a:cs typeface="+mn-lt"/>
              </a:rPr>
              <a:t> </a:t>
            </a:r>
          </a:p>
          <a:p>
            <a:pPr algn="l"/>
            <a:r>
              <a:rPr lang="en-US" sz="2000" b="1" dirty="0">
                <a:ea typeface="+mn-lt"/>
                <a:cs typeface="+mn-lt"/>
              </a:rPr>
              <a:t>Sue:</a:t>
            </a:r>
          </a:p>
          <a:p>
            <a:pPr algn="l"/>
            <a:r>
              <a:rPr lang="en-US" sz="2000" dirty="0"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inness@essex.ac.uk</a:t>
            </a:r>
            <a:r>
              <a:rPr lang="en-US" sz="2000" dirty="0">
                <a:ea typeface="+mn-lt"/>
                <a:cs typeface="+mn-lt"/>
              </a:rPr>
              <a:t>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0643C99-5FF7-2E06-0F09-BA3D13F2A93B}"/>
              </a:ext>
            </a:extLst>
          </p:cNvPr>
          <p:cNvSpPr txBox="1"/>
          <p:nvPr/>
        </p:nvSpPr>
        <p:spPr>
          <a:xfrm>
            <a:off x="1421662" y="6464997"/>
            <a:ext cx="10760633" cy="252620"/>
          </a:xfrm>
          <a:prstGeom prst="rect">
            <a:avLst/>
          </a:prstGeom>
          <a:noFill/>
        </p:spPr>
        <p:txBody>
          <a:bodyPr wrap="square" lIns="91440" tIns="108000" rIns="91440" bIns="0" rtlCol="0" anchor="ctr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sz="1400" spc="140" dirty="0">
                <a:solidFill>
                  <a:schemeClr val="bg1">
                    <a:lumMod val="49000"/>
                  </a:schemeClr>
                </a:solidFill>
                <a:ea typeface="+mn-lt"/>
                <a:cs typeface="+mn-lt"/>
              </a:rPr>
              <a:t>COMMUNITY FOR ALLIED HEALTH PROFESSIONS RESEARCH CIC: Registered in England number: 16126068.</a:t>
            </a:r>
            <a:endParaRPr lang="en-US" sz="1400">
              <a:solidFill>
                <a:schemeClr val="bg1">
                  <a:lumMod val="49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389D2C-A0E7-902C-0203-D68B693D5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03063" y="2514738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469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29">
      <a:dk1>
        <a:sysClr val="windowText" lastClr="000000"/>
      </a:dk1>
      <a:lt1>
        <a:srgbClr val="FFFFFF"/>
      </a:lt1>
      <a:dk2>
        <a:srgbClr val="3F3F3F"/>
      </a:dk2>
      <a:lt2>
        <a:srgbClr val="F2F2F2"/>
      </a:lt2>
      <a:accent1>
        <a:srgbClr val="25C6E3"/>
      </a:accent1>
      <a:accent2>
        <a:srgbClr val="E80554"/>
      </a:accent2>
      <a:accent3>
        <a:srgbClr val="A9E26F"/>
      </a:accent3>
      <a:accent4>
        <a:srgbClr val="EAD000"/>
      </a:accent4>
      <a:accent5>
        <a:srgbClr val="1A0F49"/>
      </a:accent5>
      <a:accent6>
        <a:srgbClr val="FF4A01"/>
      </a:accent6>
      <a:hlink>
        <a:srgbClr val="25C6E3"/>
      </a:hlink>
      <a:folHlink>
        <a:srgbClr val="25C6E3"/>
      </a:folHlink>
    </a:clrScheme>
    <a:fontScheme name="Custom 149">
      <a:majorFont>
        <a:latin typeface="Corbel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16411250_Bright business presentation_AAS_v3" id="{57D58BC9-3F05-45D4-81CD-7BA898B4CAAD}" vid="{0F92AA19-00D6-4C71-B13F-219D7994A0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B3AC1C39180C449FC6E45CFA9706B9" ma:contentTypeVersion="18" ma:contentTypeDescription="Create a new document." ma:contentTypeScope="" ma:versionID="27ce3992489d8626bfdbe5427a8ce72f">
  <xsd:schema xmlns:xsd="http://www.w3.org/2001/XMLSchema" xmlns:xs="http://www.w3.org/2001/XMLSchema" xmlns:p="http://schemas.microsoft.com/office/2006/metadata/properties" xmlns:ns2="745705b5-8c3f-4465-8de1-88fd9c548a8e" xmlns:ns3="79f392f5-efa1-43ba-8e41-4410a16ebc78" targetNamespace="http://schemas.microsoft.com/office/2006/metadata/properties" ma:root="true" ma:fieldsID="18cff4f2e9733610767c636b53e543c7" ns2:_="" ns3:_="">
    <xsd:import namespace="745705b5-8c3f-4465-8de1-88fd9c548a8e"/>
    <xsd:import namespace="79f392f5-efa1-43ba-8e41-4410a16ebc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5705b5-8c3f-4465-8de1-88fd9c548a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4816efc-7ae3-407c-8921-833f4a6f32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f392f5-efa1-43ba-8e41-4410a16ebc7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7756d43-7ed5-47ed-869f-f63af8df16c3}" ma:internalName="TaxCatchAll" ma:showField="CatchAllData" ma:web="79f392f5-efa1-43ba-8e41-4410a16ebc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45705b5-8c3f-4465-8de1-88fd9c548a8e" xsi:nil="true"/>
    <TaxCatchAll xmlns="79f392f5-efa1-43ba-8e41-4410a16ebc78" xsi:nil="true"/>
    <lcf76f155ced4ddcb4097134ff3c332f xmlns="745705b5-8c3f-4465-8de1-88fd9c548a8e">
      <Terms xmlns="http://schemas.microsoft.com/office/infopath/2007/PartnerControls"/>
    </lcf76f155ced4ddcb4097134ff3c332f>
    <SharedWithUsers xmlns="79f392f5-efa1-43ba-8e41-4410a16ebc78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F9CE84-680D-4A46-B200-15B8A83EC4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5705b5-8c3f-4465-8de1-88fd9c548a8e"/>
    <ds:schemaRef ds:uri="79f392f5-efa1-43ba-8e41-4410a16ebc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89EDE6-EADC-4C51-A618-17CCFAE3C12F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745705b5-8c3f-4465-8de1-88fd9c548a8e"/>
    <ds:schemaRef ds:uri="79f392f5-efa1-43ba-8e41-4410a16ebc78"/>
  </ds:schemaRefs>
</ds:datastoreItem>
</file>

<file path=customXml/itemProps3.xml><?xml version="1.0" encoding="utf-8"?>
<ds:datastoreItem xmlns:ds="http://schemas.openxmlformats.org/officeDocument/2006/customXml" ds:itemID="{2AF4CCF4-D450-4896-9D26-824C258C6A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TF16411250</Template>
  <TotalTime>160</TotalTime>
  <Words>552</Words>
  <Application>Microsoft Office PowerPoint</Application>
  <PresentationFormat>Widescreen</PresentationFormat>
  <Paragraphs>91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Aptos</vt:lpstr>
      <vt:lpstr>Arial</vt:lpstr>
      <vt:lpstr>Calibri</vt:lpstr>
      <vt:lpstr>Candara</vt:lpstr>
      <vt:lpstr>Corbel</vt:lpstr>
      <vt:lpstr>Times New Roman</vt:lpstr>
      <vt:lpstr>Verdana </vt:lpstr>
      <vt:lpstr>Wingdings</vt:lpstr>
      <vt:lpstr>Office Theme</vt:lpstr>
      <vt:lpstr>Getting started with doctoral studies</vt:lpstr>
      <vt:lpstr>Learning Outcomes</vt:lpstr>
      <vt:lpstr> Professional Doctorate  </vt:lpstr>
      <vt:lpstr> PhD by publication  </vt:lpstr>
      <vt:lpstr> MPhil / PhD  </vt:lpstr>
      <vt:lpstr> Time frame  </vt:lpstr>
      <vt:lpstr> Funding options</vt:lpstr>
      <vt:lpstr> Advice in selecting supervisor(s) and institutions</vt:lpstr>
      <vt:lpstr>Any questions?</vt:lpstr>
      <vt:lpstr>Thank you.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Pettican, Anna</dc:creator>
  <cp:lastModifiedBy>Pettican, Anna</cp:lastModifiedBy>
  <cp:revision>698</cp:revision>
  <dcterms:created xsi:type="dcterms:W3CDTF">2025-03-04T10:51:32Z</dcterms:created>
  <dcterms:modified xsi:type="dcterms:W3CDTF">2025-03-24T11:53:06Z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0x010100BBB3AC1C39180C449FC6E45CFA9706B9</vt:lpwstr>
  </property>
  <property fmtid="{D5CDD505-2E9C-101B-9397-08002B2CF9AE}" pid="3" name="MediaServiceImageTags">
    <vt:lpwstr/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</Properties>
</file>