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98" r:id="rId2"/>
    <p:sldId id="256" r:id="rId3"/>
    <p:sldId id="944" r:id="rId4"/>
    <p:sldId id="1157" r:id="rId5"/>
    <p:sldId id="704" r:id="rId6"/>
    <p:sldId id="1163" r:id="rId7"/>
    <p:sldId id="725" r:id="rId8"/>
    <p:sldId id="726" r:id="rId9"/>
    <p:sldId id="724" r:id="rId10"/>
    <p:sldId id="728" r:id="rId11"/>
    <p:sldId id="263" r:id="rId12"/>
    <p:sldId id="261" r:id="rId13"/>
    <p:sldId id="283" r:id="rId14"/>
    <p:sldId id="282" r:id="rId15"/>
    <p:sldId id="284" r:id="rId16"/>
    <p:sldId id="285" r:id="rId17"/>
    <p:sldId id="1164" r:id="rId18"/>
  </p:sldIdLst>
  <p:sldSz cx="18288000" cy="10287000"/>
  <p:notesSz cx="6858000" cy="9144000"/>
  <p:embeddedFontLst>
    <p:embeddedFont>
      <p:font typeface="Aleo" panose="00000500000000000000" pitchFamily="2" charset="0"/>
      <p:regular r:id="rId20"/>
      <p:bold r:id="rId21"/>
      <p:italic r:id="rId22"/>
      <p:boldItalic r:id="rId23"/>
    </p:embeddedFont>
    <p:embeddedFont>
      <p:font typeface="Frutiger LT Std 1" panose="020B0604020202020204" charset="0"/>
      <p:regular r:id="rId24"/>
    </p:embeddedFont>
    <p:embeddedFont>
      <p:font typeface="Lato" panose="020F0502020204030203" pitchFamily="34" charset="0"/>
      <p:regular r:id="rId25"/>
      <p:bold r:id="rId26"/>
      <p:italic r:id="rId27"/>
      <p:boldItalic r:id="rId28"/>
    </p:embeddedFont>
    <p:embeddedFont>
      <p:font typeface="Verdana" panose="020B0604030504040204" pitchFamily="34" charset="0"/>
      <p:regular r:id="rId29"/>
      <p:bold r:id="rId30"/>
      <p:italic r:id="rId31"/>
      <p:boldItalic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64A5"/>
    <a:srgbClr val="4DB8E2"/>
    <a:srgbClr val="009F9A"/>
    <a:srgbClr val="77BE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F7C4C-AA08-4112-AEC3-B2E422C4DE0D}" v="5" dt="2025-11-06T14:31:18.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7724" autoAdjust="0"/>
  </p:normalViewPr>
  <p:slideViewPr>
    <p:cSldViewPr>
      <p:cViewPr varScale="1">
        <p:scale>
          <a:sx n="33" d="100"/>
          <a:sy n="33" d="100"/>
        </p:scale>
        <p:origin x="13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43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microsoft.com/office/2015/10/relationships/revisionInfo" Target="revisionInfo.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sle Ezekiel" userId="12d3d1e9-761e-4401-9d67-f15298d3b472" providerId="ADAL" clId="{5F70D5F0-AF07-445A-BC3F-F28FB14BE76F}"/>
    <pc:docChg chg="custSel addSld delSld modSld sldOrd">
      <pc:chgData name="Leisle Ezekiel" userId="12d3d1e9-761e-4401-9d67-f15298d3b472" providerId="ADAL" clId="{5F70D5F0-AF07-445A-BC3F-F28FB14BE76F}" dt="2025-11-06T14:31:20.296" v="45"/>
      <pc:docMkLst>
        <pc:docMk/>
      </pc:docMkLst>
      <pc:sldChg chg="add">
        <pc:chgData name="Leisle Ezekiel" userId="12d3d1e9-761e-4401-9d67-f15298d3b472" providerId="ADAL" clId="{5F70D5F0-AF07-445A-BC3F-F28FB14BE76F}" dt="2025-11-06T14:19:12.875" v="0"/>
        <pc:sldMkLst>
          <pc:docMk/>
          <pc:sldMk cId="2344131287" sldId="261"/>
        </pc:sldMkLst>
      </pc:sldChg>
      <pc:sldChg chg="modSp add mod">
        <pc:chgData name="Leisle Ezekiel" userId="12d3d1e9-761e-4401-9d67-f15298d3b472" providerId="ADAL" clId="{5F70D5F0-AF07-445A-BC3F-F28FB14BE76F}" dt="2025-11-06T14:19:22.607" v="1" actId="27636"/>
        <pc:sldMkLst>
          <pc:docMk/>
          <pc:sldMk cId="2612242824" sldId="282"/>
        </pc:sldMkLst>
        <pc:spChg chg="mod">
          <ac:chgData name="Leisle Ezekiel" userId="12d3d1e9-761e-4401-9d67-f15298d3b472" providerId="ADAL" clId="{5F70D5F0-AF07-445A-BC3F-F28FB14BE76F}" dt="2025-11-06T14:19:22.607" v="1" actId="27636"/>
          <ac:spMkLst>
            <pc:docMk/>
            <pc:sldMk cId="2612242824" sldId="282"/>
            <ac:spMk id="2" creationId="{17DE43CA-E6F0-46BF-0B33-E4DA6A128343}"/>
          </ac:spMkLst>
        </pc:spChg>
      </pc:sldChg>
      <pc:sldChg chg="add">
        <pc:chgData name="Leisle Ezekiel" userId="12d3d1e9-761e-4401-9d67-f15298d3b472" providerId="ADAL" clId="{5F70D5F0-AF07-445A-BC3F-F28FB14BE76F}" dt="2025-11-06T14:19:12.875" v="0"/>
        <pc:sldMkLst>
          <pc:docMk/>
          <pc:sldMk cId="1553167936" sldId="283"/>
        </pc:sldMkLst>
      </pc:sldChg>
      <pc:sldChg chg="add">
        <pc:chgData name="Leisle Ezekiel" userId="12d3d1e9-761e-4401-9d67-f15298d3b472" providerId="ADAL" clId="{5F70D5F0-AF07-445A-BC3F-F28FB14BE76F}" dt="2025-11-06T14:19:12.875" v="0"/>
        <pc:sldMkLst>
          <pc:docMk/>
          <pc:sldMk cId="219661313" sldId="284"/>
        </pc:sldMkLst>
      </pc:sldChg>
      <pc:sldChg chg="addSp delSp modSp add mod chgLayout">
        <pc:chgData name="Leisle Ezekiel" userId="12d3d1e9-761e-4401-9d67-f15298d3b472" providerId="ADAL" clId="{5F70D5F0-AF07-445A-BC3F-F28FB14BE76F}" dt="2025-11-06T14:19:32.076" v="2" actId="700"/>
        <pc:sldMkLst>
          <pc:docMk/>
          <pc:sldMk cId="3802716258" sldId="285"/>
        </pc:sldMkLst>
        <pc:spChg chg="del">
          <ac:chgData name="Leisle Ezekiel" userId="12d3d1e9-761e-4401-9d67-f15298d3b472" providerId="ADAL" clId="{5F70D5F0-AF07-445A-BC3F-F28FB14BE76F}" dt="2025-11-06T14:19:32.076" v="2" actId="700"/>
          <ac:spMkLst>
            <pc:docMk/>
            <pc:sldMk cId="3802716258" sldId="285"/>
            <ac:spMk id="2" creationId="{88140377-2391-D05F-AEED-02F61B25B7E4}"/>
          </ac:spMkLst>
        </pc:spChg>
        <pc:spChg chg="del">
          <ac:chgData name="Leisle Ezekiel" userId="12d3d1e9-761e-4401-9d67-f15298d3b472" providerId="ADAL" clId="{5F70D5F0-AF07-445A-BC3F-F28FB14BE76F}" dt="2025-11-06T14:19:32.076" v="2" actId="700"/>
          <ac:spMkLst>
            <pc:docMk/>
            <pc:sldMk cId="3802716258" sldId="285"/>
            <ac:spMk id="3" creationId="{D8C02170-E56A-15E5-C8FF-61FC98412D45}"/>
          </ac:spMkLst>
        </pc:spChg>
        <pc:spChg chg="add mod ord">
          <ac:chgData name="Leisle Ezekiel" userId="12d3d1e9-761e-4401-9d67-f15298d3b472" providerId="ADAL" clId="{5F70D5F0-AF07-445A-BC3F-F28FB14BE76F}" dt="2025-11-06T14:19:32.076" v="2" actId="700"/>
          <ac:spMkLst>
            <pc:docMk/>
            <pc:sldMk cId="3802716258" sldId="285"/>
            <ac:spMk id="6" creationId="{60308584-841D-B7F8-1A62-A4495F924FEA}"/>
          </ac:spMkLst>
        </pc:spChg>
        <pc:spChg chg="add mod ord">
          <ac:chgData name="Leisle Ezekiel" userId="12d3d1e9-761e-4401-9d67-f15298d3b472" providerId="ADAL" clId="{5F70D5F0-AF07-445A-BC3F-F28FB14BE76F}" dt="2025-11-06T14:19:32.076" v="2" actId="700"/>
          <ac:spMkLst>
            <pc:docMk/>
            <pc:sldMk cId="3802716258" sldId="285"/>
            <ac:spMk id="7" creationId="{E953A28D-1DE0-F9A2-166B-BEEB2A6104A2}"/>
          </ac:spMkLst>
        </pc:spChg>
      </pc:sldChg>
      <pc:sldChg chg="add ord">
        <pc:chgData name="Leisle Ezekiel" userId="12d3d1e9-761e-4401-9d67-f15298d3b472" providerId="ADAL" clId="{5F70D5F0-AF07-445A-BC3F-F28FB14BE76F}" dt="2025-11-06T14:31:20.296" v="45"/>
        <pc:sldMkLst>
          <pc:docMk/>
          <pc:sldMk cId="3989923275" sldId="298"/>
        </pc:sldMkLst>
      </pc:sldChg>
      <pc:sldChg chg="del">
        <pc:chgData name="Leisle Ezekiel" userId="12d3d1e9-761e-4401-9d67-f15298d3b472" providerId="ADAL" clId="{5F70D5F0-AF07-445A-BC3F-F28FB14BE76F}" dt="2025-11-06T14:31:01.585" v="42" actId="47"/>
        <pc:sldMkLst>
          <pc:docMk/>
          <pc:sldMk cId="2594271209" sldId="723"/>
        </pc:sldMkLst>
      </pc:sldChg>
      <pc:sldChg chg="modSp new mod">
        <pc:chgData name="Leisle Ezekiel" userId="12d3d1e9-761e-4401-9d67-f15298d3b472" providerId="ADAL" clId="{5F70D5F0-AF07-445A-BC3F-F28FB14BE76F}" dt="2025-11-06T14:24:29.752" v="41"/>
        <pc:sldMkLst>
          <pc:docMk/>
          <pc:sldMk cId="3272330897" sldId="1164"/>
        </pc:sldMkLst>
        <pc:spChg chg="mod">
          <ac:chgData name="Leisle Ezekiel" userId="12d3d1e9-761e-4401-9d67-f15298d3b472" providerId="ADAL" clId="{5F70D5F0-AF07-445A-BC3F-F28FB14BE76F}" dt="2025-11-06T14:20:03.523" v="33" actId="113"/>
          <ac:spMkLst>
            <pc:docMk/>
            <pc:sldMk cId="3272330897" sldId="1164"/>
            <ac:spMk id="2" creationId="{8F264844-1E43-5F67-3882-FDFA039637B0}"/>
          </ac:spMkLst>
        </pc:spChg>
        <pc:spChg chg="mod">
          <ac:chgData name="Leisle Ezekiel" userId="12d3d1e9-761e-4401-9d67-f15298d3b472" providerId="ADAL" clId="{5F70D5F0-AF07-445A-BC3F-F28FB14BE76F}" dt="2025-11-06T14:24:29.752" v="41"/>
          <ac:spMkLst>
            <pc:docMk/>
            <pc:sldMk cId="3272330897" sldId="1164"/>
            <ac:spMk id="3" creationId="{CE7A81DC-A97F-A9B2-97A4-E5C5481B62C8}"/>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3E2FDB-7404-42CC-B794-75FD4D442AB6}"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BFDDBBE4-A592-4542-B024-726B74EED05B}">
      <dgm:prSet phldrT="[Text]" custT="1"/>
      <dgm:spPr/>
      <dgm:t>
        <a:bodyPr/>
        <a:lstStyle/>
        <a:p>
          <a:r>
            <a:rPr lang="en-GB" sz="2000" dirty="0"/>
            <a:t>Identification &amp; Prioritisation</a:t>
          </a:r>
        </a:p>
      </dgm:t>
    </dgm:pt>
    <dgm:pt modelId="{8FE856E7-A8C0-4B40-BE64-515969CA7E5B}" type="parTrans" cxnId="{FE0E0CCA-10AC-483C-81B7-58F2C47C18B4}">
      <dgm:prSet/>
      <dgm:spPr/>
      <dgm:t>
        <a:bodyPr/>
        <a:lstStyle/>
        <a:p>
          <a:endParaRPr lang="en-GB" sz="1800"/>
        </a:p>
      </dgm:t>
    </dgm:pt>
    <dgm:pt modelId="{77E31B72-3FC0-4BDF-93C1-FA41E2134072}" type="sibTrans" cxnId="{FE0E0CCA-10AC-483C-81B7-58F2C47C18B4}">
      <dgm:prSet custT="1"/>
      <dgm:spPr/>
      <dgm:t>
        <a:bodyPr/>
        <a:lstStyle/>
        <a:p>
          <a:endParaRPr lang="en-GB" sz="1800"/>
        </a:p>
      </dgm:t>
    </dgm:pt>
    <dgm:pt modelId="{A6028178-3364-48F4-BD5F-538D8F8F280F}">
      <dgm:prSet phldrT="[Text]" custT="1"/>
      <dgm:spPr/>
      <dgm:t>
        <a:bodyPr/>
        <a:lstStyle/>
        <a:p>
          <a:r>
            <a:rPr lang="en-GB" sz="2000" dirty="0"/>
            <a:t>Analysis and Interpretation</a:t>
          </a:r>
        </a:p>
      </dgm:t>
    </dgm:pt>
    <dgm:pt modelId="{A4D6A417-970F-4FF5-B3F7-33BC4E65578D}" type="parTrans" cxnId="{473B5FCB-F5DE-4951-B6BD-8BFCA96A0697}">
      <dgm:prSet/>
      <dgm:spPr/>
      <dgm:t>
        <a:bodyPr/>
        <a:lstStyle/>
        <a:p>
          <a:endParaRPr lang="en-GB" sz="1800"/>
        </a:p>
      </dgm:t>
    </dgm:pt>
    <dgm:pt modelId="{9B7F1160-1A13-483B-ADFC-6AE37C71FCA8}" type="sibTrans" cxnId="{473B5FCB-F5DE-4951-B6BD-8BFCA96A0697}">
      <dgm:prSet custT="1"/>
      <dgm:spPr/>
      <dgm:t>
        <a:bodyPr/>
        <a:lstStyle/>
        <a:p>
          <a:endParaRPr lang="en-GB" sz="1800"/>
        </a:p>
      </dgm:t>
    </dgm:pt>
    <dgm:pt modelId="{0DC78A13-AC3B-458D-856F-C475E749FF0B}">
      <dgm:prSet phldrT="[Text]" custT="1"/>
      <dgm:spPr/>
      <dgm:t>
        <a:bodyPr/>
        <a:lstStyle/>
        <a:p>
          <a:r>
            <a:rPr lang="en-GB" sz="2000" dirty="0"/>
            <a:t>Dissemination </a:t>
          </a:r>
        </a:p>
      </dgm:t>
    </dgm:pt>
    <dgm:pt modelId="{32509280-D6F7-401D-B223-8EEE54BFA83A}" type="parTrans" cxnId="{755109E4-8F37-4291-9B32-565FAD8BDBA4}">
      <dgm:prSet/>
      <dgm:spPr/>
      <dgm:t>
        <a:bodyPr/>
        <a:lstStyle/>
        <a:p>
          <a:endParaRPr lang="en-GB" sz="1800"/>
        </a:p>
      </dgm:t>
    </dgm:pt>
    <dgm:pt modelId="{50F9E1F8-BCAB-402B-A044-5568378A50D0}" type="sibTrans" cxnId="{755109E4-8F37-4291-9B32-565FAD8BDBA4}">
      <dgm:prSet custT="1"/>
      <dgm:spPr/>
      <dgm:t>
        <a:bodyPr/>
        <a:lstStyle/>
        <a:p>
          <a:endParaRPr lang="en-GB" sz="1800"/>
        </a:p>
      </dgm:t>
    </dgm:pt>
    <dgm:pt modelId="{0D06990F-9C68-4EE6-8DF5-4D5A468BDC7B}">
      <dgm:prSet phldrT="[Text]" custT="1"/>
      <dgm:spPr/>
      <dgm:t>
        <a:bodyPr/>
        <a:lstStyle/>
        <a:p>
          <a:r>
            <a:rPr lang="en-GB" sz="2000" dirty="0"/>
            <a:t>Implementation</a:t>
          </a:r>
        </a:p>
      </dgm:t>
    </dgm:pt>
    <dgm:pt modelId="{486191FD-0082-4DCE-A4F9-B0265B6A1F45}" type="parTrans" cxnId="{0879A9F9-D0B2-4D57-BED9-15F4281B5C26}">
      <dgm:prSet/>
      <dgm:spPr/>
      <dgm:t>
        <a:bodyPr/>
        <a:lstStyle/>
        <a:p>
          <a:endParaRPr lang="en-GB" sz="1800"/>
        </a:p>
      </dgm:t>
    </dgm:pt>
    <dgm:pt modelId="{4490121A-10E8-48DC-9E91-BE79E90E8D83}" type="sibTrans" cxnId="{0879A9F9-D0B2-4D57-BED9-15F4281B5C26}">
      <dgm:prSet custT="1"/>
      <dgm:spPr/>
      <dgm:t>
        <a:bodyPr/>
        <a:lstStyle/>
        <a:p>
          <a:endParaRPr lang="en-GB" sz="1800"/>
        </a:p>
      </dgm:t>
    </dgm:pt>
    <dgm:pt modelId="{CBC97BB5-B42E-4883-9F84-563E13FB5E8F}">
      <dgm:prSet phldrT="[Text]" custT="1"/>
      <dgm:spPr/>
      <dgm:t>
        <a:bodyPr/>
        <a:lstStyle/>
        <a:p>
          <a:r>
            <a:rPr lang="en-GB" sz="2000" dirty="0"/>
            <a:t>Evaluation</a:t>
          </a:r>
        </a:p>
      </dgm:t>
    </dgm:pt>
    <dgm:pt modelId="{78051013-2D22-4DFE-84E8-ADC639761967}" type="parTrans" cxnId="{469E2369-7A95-473E-A15F-94F29EDAD54E}">
      <dgm:prSet/>
      <dgm:spPr/>
      <dgm:t>
        <a:bodyPr/>
        <a:lstStyle/>
        <a:p>
          <a:endParaRPr lang="en-GB" sz="1800"/>
        </a:p>
      </dgm:t>
    </dgm:pt>
    <dgm:pt modelId="{5A9CF62B-3E9E-4707-85A3-F4A38ED3A779}" type="sibTrans" cxnId="{469E2369-7A95-473E-A15F-94F29EDAD54E}">
      <dgm:prSet custT="1"/>
      <dgm:spPr/>
      <dgm:t>
        <a:bodyPr/>
        <a:lstStyle/>
        <a:p>
          <a:endParaRPr lang="en-GB" sz="1800"/>
        </a:p>
      </dgm:t>
    </dgm:pt>
    <dgm:pt modelId="{808F6BE0-4D0D-447F-8184-480FCCADFB9D}">
      <dgm:prSet custT="1"/>
      <dgm:spPr/>
      <dgm:t>
        <a:bodyPr/>
        <a:lstStyle/>
        <a:p>
          <a:r>
            <a:rPr lang="en-GB" sz="2000" dirty="0"/>
            <a:t>Grant application</a:t>
          </a:r>
        </a:p>
      </dgm:t>
    </dgm:pt>
    <dgm:pt modelId="{32CA9D1A-9F20-4FF1-BB2C-09BB3BC452F5}" type="parTrans" cxnId="{BD5F5BDD-9760-46EB-9534-1600C172BE02}">
      <dgm:prSet/>
      <dgm:spPr/>
      <dgm:t>
        <a:bodyPr/>
        <a:lstStyle/>
        <a:p>
          <a:endParaRPr lang="en-GB" sz="1800"/>
        </a:p>
      </dgm:t>
    </dgm:pt>
    <dgm:pt modelId="{C70DD20C-F3C8-4DAF-9F66-A3CA59B637DE}" type="sibTrans" cxnId="{BD5F5BDD-9760-46EB-9534-1600C172BE02}">
      <dgm:prSet custT="1"/>
      <dgm:spPr/>
      <dgm:t>
        <a:bodyPr/>
        <a:lstStyle/>
        <a:p>
          <a:endParaRPr lang="en-GB" sz="1800"/>
        </a:p>
      </dgm:t>
    </dgm:pt>
    <dgm:pt modelId="{C715CFA4-A251-496F-8253-ED1101291B3B}">
      <dgm:prSet custT="1"/>
      <dgm:spPr/>
      <dgm:t>
        <a:bodyPr/>
        <a:lstStyle/>
        <a:p>
          <a:r>
            <a:rPr lang="en-GB" sz="2000" dirty="0"/>
            <a:t>Recruitment and Data Collection</a:t>
          </a:r>
        </a:p>
      </dgm:t>
    </dgm:pt>
    <dgm:pt modelId="{E5A45645-B202-46D7-B8E1-B06FA7C68B20}" type="parTrans" cxnId="{FF3DAE5A-FCFF-49E2-9412-4FB351F2EDE2}">
      <dgm:prSet/>
      <dgm:spPr/>
      <dgm:t>
        <a:bodyPr/>
        <a:lstStyle/>
        <a:p>
          <a:endParaRPr lang="en-GB" sz="1800"/>
        </a:p>
      </dgm:t>
    </dgm:pt>
    <dgm:pt modelId="{695874CE-E048-4B90-BFFF-DE080A9081E6}" type="sibTrans" cxnId="{FF3DAE5A-FCFF-49E2-9412-4FB351F2EDE2}">
      <dgm:prSet custT="1"/>
      <dgm:spPr/>
      <dgm:t>
        <a:bodyPr/>
        <a:lstStyle/>
        <a:p>
          <a:endParaRPr lang="en-GB" sz="1800"/>
        </a:p>
      </dgm:t>
    </dgm:pt>
    <dgm:pt modelId="{6E7A6AD2-3320-4222-8DA6-058C943FABEB}">
      <dgm:prSet custT="1"/>
      <dgm:spPr/>
      <dgm:t>
        <a:bodyPr/>
        <a:lstStyle/>
        <a:p>
          <a:r>
            <a:rPr lang="en-GB" sz="2000" dirty="0"/>
            <a:t>Design	</a:t>
          </a:r>
        </a:p>
      </dgm:t>
    </dgm:pt>
    <dgm:pt modelId="{99852C24-5C20-4E83-9AFA-F9E73CDC4CE3}" type="parTrans" cxnId="{86990AF0-02DC-458D-A3A0-75DD508BEEDA}">
      <dgm:prSet/>
      <dgm:spPr/>
      <dgm:t>
        <a:bodyPr/>
        <a:lstStyle/>
        <a:p>
          <a:endParaRPr lang="en-GB" sz="1800"/>
        </a:p>
      </dgm:t>
    </dgm:pt>
    <dgm:pt modelId="{6BEE2726-6472-427C-973C-B1995EAD7615}" type="sibTrans" cxnId="{86990AF0-02DC-458D-A3A0-75DD508BEEDA}">
      <dgm:prSet custT="1"/>
      <dgm:spPr/>
      <dgm:t>
        <a:bodyPr/>
        <a:lstStyle/>
        <a:p>
          <a:endParaRPr lang="en-GB" sz="1800"/>
        </a:p>
      </dgm:t>
    </dgm:pt>
    <dgm:pt modelId="{86129532-D8E7-45EE-9F94-0350B879488E}" type="pres">
      <dgm:prSet presAssocID="{6E3E2FDB-7404-42CC-B794-75FD4D442AB6}" presName="cycle" presStyleCnt="0">
        <dgm:presLayoutVars>
          <dgm:dir/>
          <dgm:resizeHandles val="exact"/>
        </dgm:presLayoutVars>
      </dgm:prSet>
      <dgm:spPr/>
    </dgm:pt>
    <dgm:pt modelId="{55A0AE59-E416-42DE-B83C-5728BFC2A4BF}" type="pres">
      <dgm:prSet presAssocID="{BFDDBBE4-A592-4542-B024-726B74EED05B}" presName="node" presStyleLbl="node1" presStyleIdx="0" presStyleCnt="8" custScaleX="118560" custScaleY="120844">
        <dgm:presLayoutVars>
          <dgm:bulletEnabled val="1"/>
        </dgm:presLayoutVars>
      </dgm:prSet>
      <dgm:spPr/>
    </dgm:pt>
    <dgm:pt modelId="{C47769D0-952D-4ABD-A386-B983B517902E}" type="pres">
      <dgm:prSet presAssocID="{77E31B72-3FC0-4BDF-93C1-FA41E2134072}" presName="sibTrans" presStyleLbl="sibTrans2D1" presStyleIdx="0" presStyleCnt="8"/>
      <dgm:spPr/>
    </dgm:pt>
    <dgm:pt modelId="{6695DE8F-2238-4685-A04E-61A049D47362}" type="pres">
      <dgm:prSet presAssocID="{77E31B72-3FC0-4BDF-93C1-FA41E2134072}" presName="connectorText" presStyleLbl="sibTrans2D1" presStyleIdx="0" presStyleCnt="8"/>
      <dgm:spPr/>
    </dgm:pt>
    <dgm:pt modelId="{674477DD-6352-4D31-82ED-BEA9B1CBF63D}" type="pres">
      <dgm:prSet presAssocID="{6E7A6AD2-3320-4222-8DA6-058C943FABEB}" presName="node" presStyleLbl="node1" presStyleIdx="1" presStyleCnt="8" custScaleX="118560" custScaleY="120844">
        <dgm:presLayoutVars>
          <dgm:bulletEnabled val="1"/>
        </dgm:presLayoutVars>
      </dgm:prSet>
      <dgm:spPr/>
    </dgm:pt>
    <dgm:pt modelId="{DD2596BC-07A3-4920-BE69-FC46311E442D}" type="pres">
      <dgm:prSet presAssocID="{6BEE2726-6472-427C-973C-B1995EAD7615}" presName="sibTrans" presStyleLbl="sibTrans2D1" presStyleIdx="1" presStyleCnt="8"/>
      <dgm:spPr/>
    </dgm:pt>
    <dgm:pt modelId="{CC6107DB-A953-4006-A5EC-20E6272674F5}" type="pres">
      <dgm:prSet presAssocID="{6BEE2726-6472-427C-973C-B1995EAD7615}" presName="connectorText" presStyleLbl="sibTrans2D1" presStyleIdx="1" presStyleCnt="8"/>
      <dgm:spPr/>
    </dgm:pt>
    <dgm:pt modelId="{F2445C09-1CA1-466A-A95A-3BDDE4853061}" type="pres">
      <dgm:prSet presAssocID="{808F6BE0-4D0D-447F-8184-480FCCADFB9D}" presName="node" presStyleLbl="node1" presStyleIdx="2" presStyleCnt="8" custScaleX="118560" custScaleY="120844">
        <dgm:presLayoutVars>
          <dgm:bulletEnabled val="1"/>
        </dgm:presLayoutVars>
      </dgm:prSet>
      <dgm:spPr/>
    </dgm:pt>
    <dgm:pt modelId="{51B5A08C-ACBB-4512-9DFD-226E27248417}" type="pres">
      <dgm:prSet presAssocID="{C70DD20C-F3C8-4DAF-9F66-A3CA59B637DE}" presName="sibTrans" presStyleLbl="sibTrans2D1" presStyleIdx="2" presStyleCnt="8"/>
      <dgm:spPr/>
    </dgm:pt>
    <dgm:pt modelId="{356BD8C7-AFBF-4AC4-8196-5B3E2C539435}" type="pres">
      <dgm:prSet presAssocID="{C70DD20C-F3C8-4DAF-9F66-A3CA59B637DE}" presName="connectorText" presStyleLbl="sibTrans2D1" presStyleIdx="2" presStyleCnt="8"/>
      <dgm:spPr/>
    </dgm:pt>
    <dgm:pt modelId="{568CB21E-8E46-4E6D-A564-87C3879D29CA}" type="pres">
      <dgm:prSet presAssocID="{C715CFA4-A251-496F-8253-ED1101291B3B}" presName="node" presStyleLbl="node1" presStyleIdx="3" presStyleCnt="8" custScaleX="118560" custScaleY="120844">
        <dgm:presLayoutVars>
          <dgm:bulletEnabled val="1"/>
        </dgm:presLayoutVars>
      </dgm:prSet>
      <dgm:spPr/>
    </dgm:pt>
    <dgm:pt modelId="{148ED688-6057-4689-81DF-966DB2F96E5B}" type="pres">
      <dgm:prSet presAssocID="{695874CE-E048-4B90-BFFF-DE080A9081E6}" presName="sibTrans" presStyleLbl="sibTrans2D1" presStyleIdx="3" presStyleCnt="8"/>
      <dgm:spPr/>
    </dgm:pt>
    <dgm:pt modelId="{640E7217-B1F0-4E92-92B5-BE865F6F33DA}" type="pres">
      <dgm:prSet presAssocID="{695874CE-E048-4B90-BFFF-DE080A9081E6}" presName="connectorText" presStyleLbl="sibTrans2D1" presStyleIdx="3" presStyleCnt="8"/>
      <dgm:spPr/>
    </dgm:pt>
    <dgm:pt modelId="{3A7BE277-704D-4736-9064-2093397F9F27}" type="pres">
      <dgm:prSet presAssocID="{A6028178-3364-48F4-BD5F-538D8F8F280F}" presName="node" presStyleLbl="node1" presStyleIdx="4" presStyleCnt="8" custScaleX="118560" custScaleY="120844">
        <dgm:presLayoutVars>
          <dgm:bulletEnabled val="1"/>
        </dgm:presLayoutVars>
      </dgm:prSet>
      <dgm:spPr/>
    </dgm:pt>
    <dgm:pt modelId="{5FCA7012-894B-4DC5-800B-1F118A22563E}" type="pres">
      <dgm:prSet presAssocID="{9B7F1160-1A13-483B-ADFC-6AE37C71FCA8}" presName="sibTrans" presStyleLbl="sibTrans2D1" presStyleIdx="4" presStyleCnt="8"/>
      <dgm:spPr/>
    </dgm:pt>
    <dgm:pt modelId="{9BCE01BD-11BB-4FDC-8E2B-FEC6DD7B187F}" type="pres">
      <dgm:prSet presAssocID="{9B7F1160-1A13-483B-ADFC-6AE37C71FCA8}" presName="connectorText" presStyleLbl="sibTrans2D1" presStyleIdx="4" presStyleCnt="8"/>
      <dgm:spPr/>
    </dgm:pt>
    <dgm:pt modelId="{F1355A5D-4654-4906-BEF7-13290AE4A295}" type="pres">
      <dgm:prSet presAssocID="{0DC78A13-AC3B-458D-856F-C475E749FF0B}" presName="node" presStyleLbl="node1" presStyleIdx="5" presStyleCnt="8" custScaleX="118560" custScaleY="120844">
        <dgm:presLayoutVars>
          <dgm:bulletEnabled val="1"/>
        </dgm:presLayoutVars>
      </dgm:prSet>
      <dgm:spPr/>
    </dgm:pt>
    <dgm:pt modelId="{E89B9A3E-181E-464C-9BF5-5EF1ECD2C173}" type="pres">
      <dgm:prSet presAssocID="{50F9E1F8-BCAB-402B-A044-5568378A50D0}" presName="sibTrans" presStyleLbl="sibTrans2D1" presStyleIdx="5" presStyleCnt="8"/>
      <dgm:spPr/>
    </dgm:pt>
    <dgm:pt modelId="{000422FE-B2A9-4078-94B3-B478122C879B}" type="pres">
      <dgm:prSet presAssocID="{50F9E1F8-BCAB-402B-A044-5568378A50D0}" presName="connectorText" presStyleLbl="sibTrans2D1" presStyleIdx="5" presStyleCnt="8"/>
      <dgm:spPr/>
    </dgm:pt>
    <dgm:pt modelId="{496F21B2-CBB1-435B-BD2C-6F34BC570A58}" type="pres">
      <dgm:prSet presAssocID="{0D06990F-9C68-4EE6-8DF5-4D5A468BDC7B}" presName="node" presStyleLbl="node1" presStyleIdx="6" presStyleCnt="8" custScaleX="134535" custScaleY="122777">
        <dgm:presLayoutVars>
          <dgm:bulletEnabled val="1"/>
        </dgm:presLayoutVars>
      </dgm:prSet>
      <dgm:spPr/>
    </dgm:pt>
    <dgm:pt modelId="{828FDD5D-5B84-4AC1-842A-C241A5DF1DC5}" type="pres">
      <dgm:prSet presAssocID="{4490121A-10E8-48DC-9E91-BE79E90E8D83}" presName="sibTrans" presStyleLbl="sibTrans2D1" presStyleIdx="6" presStyleCnt="8"/>
      <dgm:spPr/>
    </dgm:pt>
    <dgm:pt modelId="{D69FA0DF-515E-48E6-9946-26AF3A761BCB}" type="pres">
      <dgm:prSet presAssocID="{4490121A-10E8-48DC-9E91-BE79E90E8D83}" presName="connectorText" presStyleLbl="sibTrans2D1" presStyleIdx="6" presStyleCnt="8"/>
      <dgm:spPr/>
    </dgm:pt>
    <dgm:pt modelId="{A9168044-E8F8-430E-AA5E-FC0CB303D275}" type="pres">
      <dgm:prSet presAssocID="{CBC97BB5-B42E-4883-9F84-563E13FB5E8F}" presName="node" presStyleLbl="node1" presStyleIdx="7" presStyleCnt="8" custScaleX="118560" custScaleY="120844">
        <dgm:presLayoutVars>
          <dgm:bulletEnabled val="1"/>
        </dgm:presLayoutVars>
      </dgm:prSet>
      <dgm:spPr/>
    </dgm:pt>
    <dgm:pt modelId="{25B12A1E-CF0E-4F1D-A908-B95D2563267E}" type="pres">
      <dgm:prSet presAssocID="{5A9CF62B-3E9E-4707-85A3-F4A38ED3A779}" presName="sibTrans" presStyleLbl="sibTrans2D1" presStyleIdx="7" presStyleCnt="8"/>
      <dgm:spPr/>
    </dgm:pt>
    <dgm:pt modelId="{D23221D9-D58F-40A0-A644-378D49B0AE8B}" type="pres">
      <dgm:prSet presAssocID="{5A9CF62B-3E9E-4707-85A3-F4A38ED3A779}" presName="connectorText" presStyleLbl="sibTrans2D1" presStyleIdx="7" presStyleCnt="8"/>
      <dgm:spPr/>
    </dgm:pt>
  </dgm:ptLst>
  <dgm:cxnLst>
    <dgm:cxn modelId="{DDC83912-06AB-4FE0-9A6F-7E24CADB34A3}" type="presOf" srcId="{CBC97BB5-B42E-4883-9F84-563E13FB5E8F}" destId="{A9168044-E8F8-430E-AA5E-FC0CB303D275}" srcOrd="0" destOrd="0" presId="urn:microsoft.com/office/officeart/2005/8/layout/cycle2"/>
    <dgm:cxn modelId="{F6F7CF20-2042-43A0-8DDD-9850291941E2}" type="presOf" srcId="{9B7F1160-1A13-483B-ADFC-6AE37C71FCA8}" destId="{5FCA7012-894B-4DC5-800B-1F118A22563E}" srcOrd="0" destOrd="0" presId="urn:microsoft.com/office/officeart/2005/8/layout/cycle2"/>
    <dgm:cxn modelId="{C993E123-4812-45D4-BC2B-E391C8D27A13}" type="presOf" srcId="{0DC78A13-AC3B-458D-856F-C475E749FF0B}" destId="{F1355A5D-4654-4906-BEF7-13290AE4A295}" srcOrd="0" destOrd="0" presId="urn:microsoft.com/office/officeart/2005/8/layout/cycle2"/>
    <dgm:cxn modelId="{DA578926-CCAB-48F2-928A-6764968C4FD4}" type="presOf" srcId="{695874CE-E048-4B90-BFFF-DE080A9081E6}" destId="{640E7217-B1F0-4E92-92B5-BE865F6F33DA}" srcOrd="1" destOrd="0" presId="urn:microsoft.com/office/officeart/2005/8/layout/cycle2"/>
    <dgm:cxn modelId="{7964472C-7B9D-4649-84F1-D23FC376C0A0}" type="presOf" srcId="{808F6BE0-4D0D-447F-8184-480FCCADFB9D}" destId="{F2445C09-1CA1-466A-A95A-3BDDE4853061}" srcOrd="0" destOrd="0" presId="urn:microsoft.com/office/officeart/2005/8/layout/cycle2"/>
    <dgm:cxn modelId="{2797F42D-6A5D-45E1-B345-CD55F6F51555}" type="presOf" srcId="{5A9CF62B-3E9E-4707-85A3-F4A38ED3A779}" destId="{25B12A1E-CF0E-4F1D-A908-B95D2563267E}" srcOrd="0" destOrd="0" presId="urn:microsoft.com/office/officeart/2005/8/layout/cycle2"/>
    <dgm:cxn modelId="{8F95EF37-F188-4D6B-A163-A21DF34B2044}" type="presOf" srcId="{6BEE2726-6472-427C-973C-B1995EAD7615}" destId="{DD2596BC-07A3-4920-BE69-FC46311E442D}" srcOrd="0" destOrd="0" presId="urn:microsoft.com/office/officeart/2005/8/layout/cycle2"/>
    <dgm:cxn modelId="{F753F637-7B3C-4C90-8854-5FD962437AA7}" type="presOf" srcId="{4490121A-10E8-48DC-9E91-BE79E90E8D83}" destId="{D69FA0DF-515E-48E6-9946-26AF3A761BCB}" srcOrd="1" destOrd="0" presId="urn:microsoft.com/office/officeart/2005/8/layout/cycle2"/>
    <dgm:cxn modelId="{A1BB553B-D8DA-4904-B122-11A106C0AB4E}" type="presOf" srcId="{695874CE-E048-4B90-BFFF-DE080A9081E6}" destId="{148ED688-6057-4689-81DF-966DB2F96E5B}" srcOrd="0" destOrd="0" presId="urn:microsoft.com/office/officeart/2005/8/layout/cycle2"/>
    <dgm:cxn modelId="{98110C64-5039-4343-A0A6-D4A641907DA6}" type="presOf" srcId="{C715CFA4-A251-496F-8253-ED1101291B3B}" destId="{568CB21E-8E46-4E6D-A564-87C3879D29CA}" srcOrd="0" destOrd="0" presId="urn:microsoft.com/office/officeart/2005/8/layout/cycle2"/>
    <dgm:cxn modelId="{469E2369-7A95-473E-A15F-94F29EDAD54E}" srcId="{6E3E2FDB-7404-42CC-B794-75FD4D442AB6}" destId="{CBC97BB5-B42E-4883-9F84-563E13FB5E8F}" srcOrd="7" destOrd="0" parTransId="{78051013-2D22-4DFE-84E8-ADC639761967}" sibTransId="{5A9CF62B-3E9E-4707-85A3-F4A38ED3A779}"/>
    <dgm:cxn modelId="{BB754B76-5039-418F-AC56-BD56A1FA65AA}" type="presOf" srcId="{4490121A-10E8-48DC-9E91-BE79E90E8D83}" destId="{828FDD5D-5B84-4AC1-842A-C241A5DF1DC5}" srcOrd="0" destOrd="0" presId="urn:microsoft.com/office/officeart/2005/8/layout/cycle2"/>
    <dgm:cxn modelId="{7CD62377-64C1-42C2-A46A-3412345B7099}" type="presOf" srcId="{C70DD20C-F3C8-4DAF-9F66-A3CA59B637DE}" destId="{356BD8C7-AFBF-4AC4-8196-5B3E2C539435}" srcOrd="1" destOrd="0" presId="urn:microsoft.com/office/officeart/2005/8/layout/cycle2"/>
    <dgm:cxn modelId="{FF3DAE5A-FCFF-49E2-9412-4FB351F2EDE2}" srcId="{6E3E2FDB-7404-42CC-B794-75FD4D442AB6}" destId="{C715CFA4-A251-496F-8253-ED1101291B3B}" srcOrd="3" destOrd="0" parTransId="{E5A45645-B202-46D7-B8E1-B06FA7C68B20}" sibTransId="{695874CE-E048-4B90-BFFF-DE080A9081E6}"/>
    <dgm:cxn modelId="{E9246F7B-F3A5-4E24-B291-69FEB81336AE}" type="presOf" srcId="{C70DD20C-F3C8-4DAF-9F66-A3CA59B637DE}" destId="{51B5A08C-ACBB-4512-9DFD-226E27248417}" srcOrd="0" destOrd="0" presId="urn:microsoft.com/office/officeart/2005/8/layout/cycle2"/>
    <dgm:cxn modelId="{583D5986-6E01-422F-A843-0C7AA2B2197C}" type="presOf" srcId="{A6028178-3364-48F4-BD5F-538D8F8F280F}" destId="{3A7BE277-704D-4736-9064-2093397F9F27}" srcOrd="0" destOrd="0" presId="urn:microsoft.com/office/officeart/2005/8/layout/cycle2"/>
    <dgm:cxn modelId="{80E92588-871C-4C31-AB0F-7E41E7194271}" type="presOf" srcId="{9B7F1160-1A13-483B-ADFC-6AE37C71FCA8}" destId="{9BCE01BD-11BB-4FDC-8E2B-FEC6DD7B187F}" srcOrd="1" destOrd="0" presId="urn:microsoft.com/office/officeart/2005/8/layout/cycle2"/>
    <dgm:cxn modelId="{8C97A28A-6B81-45A4-980B-BE6BCE532550}" type="presOf" srcId="{6E7A6AD2-3320-4222-8DA6-058C943FABEB}" destId="{674477DD-6352-4D31-82ED-BEA9B1CBF63D}" srcOrd="0" destOrd="0" presId="urn:microsoft.com/office/officeart/2005/8/layout/cycle2"/>
    <dgm:cxn modelId="{05025D91-3099-4503-846D-DDCFFF087C02}" type="presOf" srcId="{50F9E1F8-BCAB-402B-A044-5568378A50D0}" destId="{000422FE-B2A9-4078-94B3-B478122C879B}" srcOrd="1" destOrd="0" presId="urn:microsoft.com/office/officeart/2005/8/layout/cycle2"/>
    <dgm:cxn modelId="{340A1493-6D36-4D9C-953A-267A15EE3B55}" type="presOf" srcId="{6BEE2726-6472-427C-973C-B1995EAD7615}" destId="{CC6107DB-A953-4006-A5EC-20E6272674F5}" srcOrd="1" destOrd="0" presId="urn:microsoft.com/office/officeart/2005/8/layout/cycle2"/>
    <dgm:cxn modelId="{1F9A6AB4-18D2-4771-99EB-FF53D19792AB}" type="presOf" srcId="{6E3E2FDB-7404-42CC-B794-75FD4D442AB6}" destId="{86129532-D8E7-45EE-9F94-0350B879488E}" srcOrd="0" destOrd="0" presId="urn:microsoft.com/office/officeart/2005/8/layout/cycle2"/>
    <dgm:cxn modelId="{CB8B9ABE-D87D-402E-AD57-8A238C0438CD}" type="presOf" srcId="{BFDDBBE4-A592-4542-B024-726B74EED05B}" destId="{55A0AE59-E416-42DE-B83C-5728BFC2A4BF}" srcOrd="0" destOrd="0" presId="urn:microsoft.com/office/officeart/2005/8/layout/cycle2"/>
    <dgm:cxn modelId="{801E86C6-6474-4361-8F44-3366F780B18B}" type="presOf" srcId="{50F9E1F8-BCAB-402B-A044-5568378A50D0}" destId="{E89B9A3E-181E-464C-9BF5-5EF1ECD2C173}" srcOrd="0" destOrd="0" presId="urn:microsoft.com/office/officeart/2005/8/layout/cycle2"/>
    <dgm:cxn modelId="{FE0E0CCA-10AC-483C-81B7-58F2C47C18B4}" srcId="{6E3E2FDB-7404-42CC-B794-75FD4D442AB6}" destId="{BFDDBBE4-A592-4542-B024-726B74EED05B}" srcOrd="0" destOrd="0" parTransId="{8FE856E7-A8C0-4B40-BE64-515969CA7E5B}" sibTransId="{77E31B72-3FC0-4BDF-93C1-FA41E2134072}"/>
    <dgm:cxn modelId="{473B5FCB-F5DE-4951-B6BD-8BFCA96A0697}" srcId="{6E3E2FDB-7404-42CC-B794-75FD4D442AB6}" destId="{A6028178-3364-48F4-BD5F-538D8F8F280F}" srcOrd="4" destOrd="0" parTransId="{A4D6A417-970F-4FF5-B3F7-33BC4E65578D}" sibTransId="{9B7F1160-1A13-483B-ADFC-6AE37C71FCA8}"/>
    <dgm:cxn modelId="{2622E1CD-47CB-498D-B5FC-2619CE9ED449}" type="presOf" srcId="{77E31B72-3FC0-4BDF-93C1-FA41E2134072}" destId="{6695DE8F-2238-4685-A04E-61A049D47362}" srcOrd="1" destOrd="0" presId="urn:microsoft.com/office/officeart/2005/8/layout/cycle2"/>
    <dgm:cxn modelId="{3373DCCE-C7CE-422C-B3CA-5CFB9DB741F2}" type="presOf" srcId="{77E31B72-3FC0-4BDF-93C1-FA41E2134072}" destId="{C47769D0-952D-4ABD-A386-B983B517902E}" srcOrd="0" destOrd="0" presId="urn:microsoft.com/office/officeart/2005/8/layout/cycle2"/>
    <dgm:cxn modelId="{BD5F5BDD-9760-46EB-9534-1600C172BE02}" srcId="{6E3E2FDB-7404-42CC-B794-75FD4D442AB6}" destId="{808F6BE0-4D0D-447F-8184-480FCCADFB9D}" srcOrd="2" destOrd="0" parTransId="{32CA9D1A-9F20-4FF1-BB2C-09BB3BC452F5}" sibTransId="{C70DD20C-F3C8-4DAF-9F66-A3CA59B637DE}"/>
    <dgm:cxn modelId="{755109E4-8F37-4291-9B32-565FAD8BDBA4}" srcId="{6E3E2FDB-7404-42CC-B794-75FD4D442AB6}" destId="{0DC78A13-AC3B-458D-856F-C475E749FF0B}" srcOrd="5" destOrd="0" parTransId="{32509280-D6F7-401D-B223-8EEE54BFA83A}" sibTransId="{50F9E1F8-BCAB-402B-A044-5568378A50D0}"/>
    <dgm:cxn modelId="{7E2EC4E5-9815-41FD-9F2A-1F554E1BFF8B}" type="presOf" srcId="{0D06990F-9C68-4EE6-8DF5-4D5A468BDC7B}" destId="{496F21B2-CBB1-435B-BD2C-6F34BC570A58}" srcOrd="0" destOrd="0" presId="urn:microsoft.com/office/officeart/2005/8/layout/cycle2"/>
    <dgm:cxn modelId="{275F3AED-801C-4905-A036-8C44098E95DF}" type="presOf" srcId="{5A9CF62B-3E9E-4707-85A3-F4A38ED3A779}" destId="{D23221D9-D58F-40A0-A644-378D49B0AE8B}" srcOrd="1" destOrd="0" presId="urn:microsoft.com/office/officeart/2005/8/layout/cycle2"/>
    <dgm:cxn modelId="{86990AF0-02DC-458D-A3A0-75DD508BEEDA}" srcId="{6E3E2FDB-7404-42CC-B794-75FD4D442AB6}" destId="{6E7A6AD2-3320-4222-8DA6-058C943FABEB}" srcOrd="1" destOrd="0" parTransId="{99852C24-5C20-4E83-9AFA-F9E73CDC4CE3}" sibTransId="{6BEE2726-6472-427C-973C-B1995EAD7615}"/>
    <dgm:cxn modelId="{0879A9F9-D0B2-4D57-BED9-15F4281B5C26}" srcId="{6E3E2FDB-7404-42CC-B794-75FD4D442AB6}" destId="{0D06990F-9C68-4EE6-8DF5-4D5A468BDC7B}" srcOrd="6" destOrd="0" parTransId="{486191FD-0082-4DCE-A4F9-B0265B6A1F45}" sibTransId="{4490121A-10E8-48DC-9E91-BE79E90E8D83}"/>
    <dgm:cxn modelId="{5CE3320B-CC29-49D4-A654-70CE24E2C33E}" type="presParOf" srcId="{86129532-D8E7-45EE-9F94-0350B879488E}" destId="{55A0AE59-E416-42DE-B83C-5728BFC2A4BF}" srcOrd="0" destOrd="0" presId="urn:microsoft.com/office/officeart/2005/8/layout/cycle2"/>
    <dgm:cxn modelId="{300F82E3-3BE5-4C94-BD45-44CB82F60C2A}" type="presParOf" srcId="{86129532-D8E7-45EE-9F94-0350B879488E}" destId="{C47769D0-952D-4ABD-A386-B983B517902E}" srcOrd="1" destOrd="0" presId="urn:microsoft.com/office/officeart/2005/8/layout/cycle2"/>
    <dgm:cxn modelId="{43C8A2FA-98F0-447B-A8F5-C745F1A5F447}" type="presParOf" srcId="{C47769D0-952D-4ABD-A386-B983B517902E}" destId="{6695DE8F-2238-4685-A04E-61A049D47362}" srcOrd="0" destOrd="0" presId="urn:microsoft.com/office/officeart/2005/8/layout/cycle2"/>
    <dgm:cxn modelId="{A23DAE39-36C6-4E44-A724-2A30440C03FE}" type="presParOf" srcId="{86129532-D8E7-45EE-9F94-0350B879488E}" destId="{674477DD-6352-4D31-82ED-BEA9B1CBF63D}" srcOrd="2" destOrd="0" presId="urn:microsoft.com/office/officeart/2005/8/layout/cycle2"/>
    <dgm:cxn modelId="{6FC96CE0-976E-4860-8D73-B42766532A30}" type="presParOf" srcId="{86129532-D8E7-45EE-9F94-0350B879488E}" destId="{DD2596BC-07A3-4920-BE69-FC46311E442D}" srcOrd="3" destOrd="0" presId="urn:microsoft.com/office/officeart/2005/8/layout/cycle2"/>
    <dgm:cxn modelId="{BE10B9B8-B422-446C-B23E-35448DCF8A3C}" type="presParOf" srcId="{DD2596BC-07A3-4920-BE69-FC46311E442D}" destId="{CC6107DB-A953-4006-A5EC-20E6272674F5}" srcOrd="0" destOrd="0" presId="urn:microsoft.com/office/officeart/2005/8/layout/cycle2"/>
    <dgm:cxn modelId="{14A91F54-0A3C-43EA-995A-78E05BFCBD89}" type="presParOf" srcId="{86129532-D8E7-45EE-9F94-0350B879488E}" destId="{F2445C09-1CA1-466A-A95A-3BDDE4853061}" srcOrd="4" destOrd="0" presId="urn:microsoft.com/office/officeart/2005/8/layout/cycle2"/>
    <dgm:cxn modelId="{929C140A-FB2E-42FA-8C08-813875E64BD9}" type="presParOf" srcId="{86129532-D8E7-45EE-9F94-0350B879488E}" destId="{51B5A08C-ACBB-4512-9DFD-226E27248417}" srcOrd="5" destOrd="0" presId="urn:microsoft.com/office/officeart/2005/8/layout/cycle2"/>
    <dgm:cxn modelId="{272523C2-8512-4F51-9774-F2D789D58545}" type="presParOf" srcId="{51B5A08C-ACBB-4512-9DFD-226E27248417}" destId="{356BD8C7-AFBF-4AC4-8196-5B3E2C539435}" srcOrd="0" destOrd="0" presId="urn:microsoft.com/office/officeart/2005/8/layout/cycle2"/>
    <dgm:cxn modelId="{3ECE3D2C-1801-4600-B9DE-E758C7895E14}" type="presParOf" srcId="{86129532-D8E7-45EE-9F94-0350B879488E}" destId="{568CB21E-8E46-4E6D-A564-87C3879D29CA}" srcOrd="6" destOrd="0" presId="urn:microsoft.com/office/officeart/2005/8/layout/cycle2"/>
    <dgm:cxn modelId="{F8691A84-27CD-4A85-ABFC-5A9EDBC18768}" type="presParOf" srcId="{86129532-D8E7-45EE-9F94-0350B879488E}" destId="{148ED688-6057-4689-81DF-966DB2F96E5B}" srcOrd="7" destOrd="0" presId="urn:microsoft.com/office/officeart/2005/8/layout/cycle2"/>
    <dgm:cxn modelId="{007C93F7-FA0C-474A-89AC-5FF6F2A26074}" type="presParOf" srcId="{148ED688-6057-4689-81DF-966DB2F96E5B}" destId="{640E7217-B1F0-4E92-92B5-BE865F6F33DA}" srcOrd="0" destOrd="0" presId="urn:microsoft.com/office/officeart/2005/8/layout/cycle2"/>
    <dgm:cxn modelId="{40201507-5A33-4F63-A44F-A327FFA8B223}" type="presParOf" srcId="{86129532-D8E7-45EE-9F94-0350B879488E}" destId="{3A7BE277-704D-4736-9064-2093397F9F27}" srcOrd="8" destOrd="0" presId="urn:microsoft.com/office/officeart/2005/8/layout/cycle2"/>
    <dgm:cxn modelId="{EC6F9DFE-B33E-4F90-BC13-E5364960A920}" type="presParOf" srcId="{86129532-D8E7-45EE-9F94-0350B879488E}" destId="{5FCA7012-894B-4DC5-800B-1F118A22563E}" srcOrd="9" destOrd="0" presId="urn:microsoft.com/office/officeart/2005/8/layout/cycle2"/>
    <dgm:cxn modelId="{09601EBC-7E4B-4794-8318-B6FE36BB2CE2}" type="presParOf" srcId="{5FCA7012-894B-4DC5-800B-1F118A22563E}" destId="{9BCE01BD-11BB-4FDC-8E2B-FEC6DD7B187F}" srcOrd="0" destOrd="0" presId="urn:microsoft.com/office/officeart/2005/8/layout/cycle2"/>
    <dgm:cxn modelId="{0FF30397-049D-4B0A-9371-AE711ECFA2C3}" type="presParOf" srcId="{86129532-D8E7-45EE-9F94-0350B879488E}" destId="{F1355A5D-4654-4906-BEF7-13290AE4A295}" srcOrd="10" destOrd="0" presId="urn:microsoft.com/office/officeart/2005/8/layout/cycle2"/>
    <dgm:cxn modelId="{F104ABDE-003B-4790-A7C2-9E6EE09252E4}" type="presParOf" srcId="{86129532-D8E7-45EE-9F94-0350B879488E}" destId="{E89B9A3E-181E-464C-9BF5-5EF1ECD2C173}" srcOrd="11" destOrd="0" presId="urn:microsoft.com/office/officeart/2005/8/layout/cycle2"/>
    <dgm:cxn modelId="{8C1CC8D8-D51D-4F69-8941-DE3555D77289}" type="presParOf" srcId="{E89B9A3E-181E-464C-9BF5-5EF1ECD2C173}" destId="{000422FE-B2A9-4078-94B3-B478122C879B}" srcOrd="0" destOrd="0" presId="urn:microsoft.com/office/officeart/2005/8/layout/cycle2"/>
    <dgm:cxn modelId="{8C1B279C-7431-4F37-A7DF-834AB88CA955}" type="presParOf" srcId="{86129532-D8E7-45EE-9F94-0350B879488E}" destId="{496F21B2-CBB1-435B-BD2C-6F34BC570A58}" srcOrd="12" destOrd="0" presId="urn:microsoft.com/office/officeart/2005/8/layout/cycle2"/>
    <dgm:cxn modelId="{04A429A1-B122-496E-BA94-EA29C50AC3A4}" type="presParOf" srcId="{86129532-D8E7-45EE-9F94-0350B879488E}" destId="{828FDD5D-5B84-4AC1-842A-C241A5DF1DC5}" srcOrd="13" destOrd="0" presId="urn:microsoft.com/office/officeart/2005/8/layout/cycle2"/>
    <dgm:cxn modelId="{DCC5DDA6-8EEA-4302-9A0C-A8E99E01DD45}" type="presParOf" srcId="{828FDD5D-5B84-4AC1-842A-C241A5DF1DC5}" destId="{D69FA0DF-515E-48E6-9946-26AF3A761BCB}" srcOrd="0" destOrd="0" presId="urn:microsoft.com/office/officeart/2005/8/layout/cycle2"/>
    <dgm:cxn modelId="{4647FA87-51D1-4BE4-A251-BABF9C131113}" type="presParOf" srcId="{86129532-D8E7-45EE-9F94-0350B879488E}" destId="{A9168044-E8F8-430E-AA5E-FC0CB303D275}" srcOrd="14" destOrd="0" presId="urn:microsoft.com/office/officeart/2005/8/layout/cycle2"/>
    <dgm:cxn modelId="{66852E6C-4447-4486-B419-048BD62511A6}" type="presParOf" srcId="{86129532-D8E7-45EE-9F94-0350B879488E}" destId="{25B12A1E-CF0E-4F1D-A908-B95D2563267E}" srcOrd="15" destOrd="0" presId="urn:microsoft.com/office/officeart/2005/8/layout/cycle2"/>
    <dgm:cxn modelId="{37D91C44-727F-4379-804C-68198F3BF8BB}" type="presParOf" srcId="{25B12A1E-CF0E-4F1D-A908-B95D2563267E}" destId="{D23221D9-D58F-40A0-A644-378D49B0AE8B}"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63EABE-0A70-412E-B2B4-D0FCBB0173B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9449DC3-EBAB-4BAE-A80F-15F4FC081AD9}">
      <dgm:prSet/>
      <dgm:spPr/>
      <dgm:t>
        <a:bodyPr/>
        <a:lstStyle/>
        <a:p>
          <a:r>
            <a:rPr lang="en-GB"/>
            <a:t>Fair value exchange – compensation</a:t>
          </a:r>
          <a:endParaRPr lang="en-US"/>
        </a:p>
      </dgm:t>
    </dgm:pt>
    <dgm:pt modelId="{01648F7F-ED8D-450D-A77A-C2131A13846A}" type="parTrans" cxnId="{2870EE5E-9469-4B4D-A8AC-3A9FC7134C6E}">
      <dgm:prSet/>
      <dgm:spPr/>
      <dgm:t>
        <a:bodyPr/>
        <a:lstStyle/>
        <a:p>
          <a:endParaRPr lang="en-US"/>
        </a:p>
      </dgm:t>
    </dgm:pt>
    <dgm:pt modelId="{2D61533F-098A-49B2-99F9-C253F399C0EE}" type="sibTrans" cxnId="{2870EE5E-9469-4B4D-A8AC-3A9FC7134C6E}">
      <dgm:prSet/>
      <dgm:spPr/>
      <dgm:t>
        <a:bodyPr/>
        <a:lstStyle/>
        <a:p>
          <a:endParaRPr lang="en-US"/>
        </a:p>
      </dgm:t>
    </dgm:pt>
    <dgm:pt modelId="{E17F0EE9-3288-49B9-80AB-0F9A1932BD95}">
      <dgm:prSet/>
      <dgm:spPr/>
      <dgm:t>
        <a:bodyPr/>
        <a:lstStyle/>
        <a:p>
          <a:r>
            <a:rPr lang="en-GB" dirty="0"/>
            <a:t>Giving young people control over their work &amp; environment</a:t>
          </a:r>
          <a:endParaRPr lang="en-US" dirty="0"/>
        </a:p>
      </dgm:t>
    </dgm:pt>
    <dgm:pt modelId="{B59A2F9C-5D9D-4AD6-98A0-3D210BE77F12}" type="parTrans" cxnId="{85995B97-A1E4-4201-B620-B9D13C0F68AF}">
      <dgm:prSet/>
      <dgm:spPr/>
      <dgm:t>
        <a:bodyPr/>
        <a:lstStyle/>
        <a:p>
          <a:endParaRPr lang="en-US"/>
        </a:p>
      </dgm:t>
    </dgm:pt>
    <dgm:pt modelId="{D7C092A3-8EF7-4AC8-A510-29EF2ABB9B32}" type="sibTrans" cxnId="{85995B97-A1E4-4201-B620-B9D13C0F68AF}">
      <dgm:prSet/>
      <dgm:spPr/>
      <dgm:t>
        <a:bodyPr/>
        <a:lstStyle/>
        <a:p>
          <a:endParaRPr lang="en-US"/>
        </a:p>
      </dgm:t>
    </dgm:pt>
    <dgm:pt modelId="{B9F3F86D-4536-40AF-95DA-628E3DF15B42}">
      <dgm:prSet/>
      <dgm:spPr/>
      <dgm:t>
        <a:bodyPr/>
        <a:lstStyle/>
        <a:p>
          <a:r>
            <a:rPr lang="en-GB"/>
            <a:t>Removing ‘observers’ and limiting number of adults in the room </a:t>
          </a:r>
          <a:endParaRPr lang="en-US"/>
        </a:p>
      </dgm:t>
    </dgm:pt>
    <dgm:pt modelId="{47F79CAC-6976-47EF-8035-D709DC29D27C}" type="parTrans" cxnId="{1E729231-A9AF-4D8B-B826-56C243907FD2}">
      <dgm:prSet/>
      <dgm:spPr/>
      <dgm:t>
        <a:bodyPr/>
        <a:lstStyle/>
        <a:p>
          <a:endParaRPr lang="en-US"/>
        </a:p>
      </dgm:t>
    </dgm:pt>
    <dgm:pt modelId="{2271AD6F-DFE7-421D-AC70-1861FD6FAD6E}" type="sibTrans" cxnId="{1E729231-A9AF-4D8B-B826-56C243907FD2}">
      <dgm:prSet/>
      <dgm:spPr/>
      <dgm:t>
        <a:bodyPr/>
        <a:lstStyle/>
        <a:p>
          <a:endParaRPr lang="en-US"/>
        </a:p>
      </dgm:t>
    </dgm:pt>
    <dgm:pt modelId="{44B3CAFF-497D-4B19-812D-CBD5243F4301}" type="pres">
      <dgm:prSet presAssocID="{1C63EABE-0A70-412E-B2B4-D0FCBB0173B7}" presName="root" presStyleCnt="0">
        <dgm:presLayoutVars>
          <dgm:dir/>
          <dgm:resizeHandles val="exact"/>
        </dgm:presLayoutVars>
      </dgm:prSet>
      <dgm:spPr/>
    </dgm:pt>
    <dgm:pt modelId="{0A39898D-BF23-494C-A1C5-EB562CECB436}" type="pres">
      <dgm:prSet presAssocID="{59449DC3-EBAB-4BAE-A80F-15F4FC081AD9}" presName="compNode" presStyleCnt="0"/>
      <dgm:spPr/>
    </dgm:pt>
    <dgm:pt modelId="{95CFD0D2-4331-4F2C-B7AC-43DD1F19D74A}" type="pres">
      <dgm:prSet presAssocID="{59449DC3-EBAB-4BAE-A80F-15F4FC081AD9}" presName="bgRect" presStyleLbl="bgShp" presStyleIdx="0" presStyleCnt="3"/>
      <dgm:spPr/>
    </dgm:pt>
    <dgm:pt modelId="{45D23331-D65E-40DA-8334-5F660243B0C5}" type="pres">
      <dgm:prSet presAssocID="{59449DC3-EBAB-4BAE-A80F-15F4FC081A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1D2D5AA7-BE59-4606-8E08-AB2C72467852}" type="pres">
      <dgm:prSet presAssocID="{59449DC3-EBAB-4BAE-A80F-15F4FC081AD9}" presName="spaceRect" presStyleCnt="0"/>
      <dgm:spPr/>
    </dgm:pt>
    <dgm:pt modelId="{A869AE0C-6E8E-4966-9E0A-B3384FF2F10D}" type="pres">
      <dgm:prSet presAssocID="{59449DC3-EBAB-4BAE-A80F-15F4FC081AD9}" presName="parTx" presStyleLbl="revTx" presStyleIdx="0" presStyleCnt="3">
        <dgm:presLayoutVars>
          <dgm:chMax val="0"/>
          <dgm:chPref val="0"/>
        </dgm:presLayoutVars>
      </dgm:prSet>
      <dgm:spPr/>
    </dgm:pt>
    <dgm:pt modelId="{59C9314B-4BCE-4BD0-9C68-44EA107E14BF}" type="pres">
      <dgm:prSet presAssocID="{2D61533F-098A-49B2-99F9-C253F399C0EE}" presName="sibTrans" presStyleCnt="0"/>
      <dgm:spPr/>
    </dgm:pt>
    <dgm:pt modelId="{A2A9EBE6-6D95-4BDF-8627-11FA99B26ECB}" type="pres">
      <dgm:prSet presAssocID="{E17F0EE9-3288-49B9-80AB-0F9A1932BD95}" presName="compNode" presStyleCnt="0"/>
      <dgm:spPr/>
    </dgm:pt>
    <dgm:pt modelId="{F86EDC1C-5730-4EFD-AC85-E05574E44B7C}" type="pres">
      <dgm:prSet presAssocID="{E17F0EE9-3288-49B9-80AB-0F9A1932BD95}" presName="bgRect" presStyleLbl="bgShp" presStyleIdx="1" presStyleCnt="3" custLinFactNeighborY="-2627"/>
      <dgm:spPr/>
    </dgm:pt>
    <dgm:pt modelId="{4E83972A-D713-4119-AD90-F65F0BF49931}" type="pres">
      <dgm:prSet presAssocID="{E17F0EE9-3288-49B9-80AB-0F9A1932BD9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3E5AE998-39D4-4104-9025-FD4930DE72B3}" type="pres">
      <dgm:prSet presAssocID="{E17F0EE9-3288-49B9-80AB-0F9A1932BD95}" presName="spaceRect" presStyleCnt="0"/>
      <dgm:spPr/>
    </dgm:pt>
    <dgm:pt modelId="{BD4B05DB-813D-4B94-890B-8514EDE5D813}" type="pres">
      <dgm:prSet presAssocID="{E17F0EE9-3288-49B9-80AB-0F9A1932BD95}" presName="parTx" presStyleLbl="revTx" presStyleIdx="1" presStyleCnt="3">
        <dgm:presLayoutVars>
          <dgm:chMax val="0"/>
          <dgm:chPref val="0"/>
        </dgm:presLayoutVars>
      </dgm:prSet>
      <dgm:spPr/>
    </dgm:pt>
    <dgm:pt modelId="{41B1471A-59AB-4E9C-8AA0-032678C156A9}" type="pres">
      <dgm:prSet presAssocID="{D7C092A3-8EF7-4AC8-A510-29EF2ABB9B32}" presName="sibTrans" presStyleCnt="0"/>
      <dgm:spPr/>
    </dgm:pt>
    <dgm:pt modelId="{083D0566-9D6B-41BC-B977-01DA1A33864F}" type="pres">
      <dgm:prSet presAssocID="{B9F3F86D-4536-40AF-95DA-628E3DF15B42}" presName="compNode" presStyleCnt="0"/>
      <dgm:spPr/>
    </dgm:pt>
    <dgm:pt modelId="{373088C2-ABB3-4688-B155-026B1ED4EF92}" type="pres">
      <dgm:prSet presAssocID="{B9F3F86D-4536-40AF-95DA-628E3DF15B42}" presName="bgRect" presStyleLbl="bgShp" presStyleIdx="2" presStyleCnt="3"/>
      <dgm:spPr/>
    </dgm:pt>
    <dgm:pt modelId="{2862CDBC-F8BB-4B8F-AEDE-7EC814E1EF28}" type="pres">
      <dgm:prSet presAssocID="{B9F3F86D-4536-40AF-95DA-628E3DF15B4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nimize"/>
        </a:ext>
      </dgm:extLst>
    </dgm:pt>
    <dgm:pt modelId="{0FBAFCBA-628B-40CD-8283-5B212D1DE8EF}" type="pres">
      <dgm:prSet presAssocID="{B9F3F86D-4536-40AF-95DA-628E3DF15B42}" presName="spaceRect" presStyleCnt="0"/>
      <dgm:spPr/>
    </dgm:pt>
    <dgm:pt modelId="{8AD35AFC-9FB4-4E36-9EBB-1A444A28D3BA}" type="pres">
      <dgm:prSet presAssocID="{B9F3F86D-4536-40AF-95DA-628E3DF15B42}" presName="parTx" presStyleLbl="revTx" presStyleIdx="2" presStyleCnt="3">
        <dgm:presLayoutVars>
          <dgm:chMax val="0"/>
          <dgm:chPref val="0"/>
        </dgm:presLayoutVars>
      </dgm:prSet>
      <dgm:spPr/>
    </dgm:pt>
  </dgm:ptLst>
  <dgm:cxnLst>
    <dgm:cxn modelId="{4CD2C525-6465-4A63-9D8F-226E8EADD600}" type="presOf" srcId="{E17F0EE9-3288-49B9-80AB-0F9A1932BD95}" destId="{BD4B05DB-813D-4B94-890B-8514EDE5D813}" srcOrd="0" destOrd="0" presId="urn:microsoft.com/office/officeart/2018/2/layout/IconVerticalSolidList"/>
    <dgm:cxn modelId="{DAB6CC30-4528-4741-AA84-60FEA88B2660}" type="presOf" srcId="{1C63EABE-0A70-412E-B2B4-D0FCBB0173B7}" destId="{44B3CAFF-497D-4B19-812D-CBD5243F4301}" srcOrd="0" destOrd="0" presId="urn:microsoft.com/office/officeart/2018/2/layout/IconVerticalSolidList"/>
    <dgm:cxn modelId="{1E729231-A9AF-4D8B-B826-56C243907FD2}" srcId="{1C63EABE-0A70-412E-B2B4-D0FCBB0173B7}" destId="{B9F3F86D-4536-40AF-95DA-628E3DF15B42}" srcOrd="2" destOrd="0" parTransId="{47F79CAC-6976-47EF-8035-D709DC29D27C}" sibTransId="{2271AD6F-DFE7-421D-AC70-1861FD6FAD6E}"/>
    <dgm:cxn modelId="{2870EE5E-9469-4B4D-A8AC-3A9FC7134C6E}" srcId="{1C63EABE-0A70-412E-B2B4-D0FCBB0173B7}" destId="{59449DC3-EBAB-4BAE-A80F-15F4FC081AD9}" srcOrd="0" destOrd="0" parTransId="{01648F7F-ED8D-450D-A77A-C2131A13846A}" sibTransId="{2D61533F-098A-49B2-99F9-C253F399C0EE}"/>
    <dgm:cxn modelId="{85995B97-A1E4-4201-B620-B9D13C0F68AF}" srcId="{1C63EABE-0A70-412E-B2B4-D0FCBB0173B7}" destId="{E17F0EE9-3288-49B9-80AB-0F9A1932BD95}" srcOrd="1" destOrd="0" parTransId="{B59A2F9C-5D9D-4AD6-98A0-3D210BE77F12}" sibTransId="{D7C092A3-8EF7-4AC8-A510-29EF2ABB9B32}"/>
    <dgm:cxn modelId="{DD86B6D8-D95A-49B5-A4B3-3D0DF0A8FCFE}" type="presOf" srcId="{59449DC3-EBAB-4BAE-A80F-15F4FC081AD9}" destId="{A869AE0C-6E8E-4966-9E0A-B3384FF2F10D}" srcOrd="0" destOrd="0" presId="urn:microsoft.com/office/officeart/2018/2/layout/IconVerticalSolidList"/>
    <dgm:cxn modelId="{204B93DA-D0A8-4D89-9474-D1F977C77452}" type="presOf" srcId="{B9F3F86D-4536-40AF-95DA-628E3DF15B42}" destId="{8AD35AFC-9FB4-4E36-9EBB-1A444A28D3BA}" srcOrd="0" destOrd="0" presId="urn:microsoft.com/office/officeart/2018/2/layout/IconVerticalSolidList"/>
    <dgm:cxn modelId="{CEF1B52A-B6A6-452F-A86B-781606BE42D9}" type="presParOf" srcId="{44B3CAFF-497D-4B19-812D-CBD5243F4301}" destId="{0A39898D-BF23-494C-A1C5-EB562CECB436}" srcOrd="0" destOrd="0" presId="urn:microsoft.com/office/officeart/2018/2/layout/IconVerticalSolidList"/>
    <dgm:cxn modelId="{854E9407-87A4-4A72-8302-FCCC08743229}" type="presParOf" srcId="{0A39898D-BF23-494C-A1C5-EB562CECB436}" destId="{95CFD0D2-4331-4F2C-B7AC-43DD1F19D74A}" srcOrd="0" destOrd="0" presId="urn:microsoft.com/office/officeart/2018/2/layout/IconVerticalSolidList"/>
    <dgm:cxn modelId="{DC90A1B2-C253-45AC-8B85-A3CB87736FED}" type="presParOf" srcId="{0A39898D-BF23-494C-A1C5-EB562CECB436}" destId="{45D23331-D65E-40DA-8334-5F660243B0C5}" srcOrd="1" destOrd="0" presId="urn:microsoft.com/office/officeart/2018/2/layout/IconVerticalSolidList"/>
    <dgm:cxn modelId="{C382BC03-1C8D-4AAE-81B2-524CF3CE1CC6}" type="presParOf" srcId="{0A39898D-BF23-494C-A1C5-EB562CECB436}" destId="{1D2D5AA7-BE59-4606-8E08-AB2C72467852}" srcOrd="2" destOrd="0" presId="urn:microsoft.com/office/officeart/2018/2/layout/IconVerticalSolidList"/>
    <dgm:cxn modelId="{4ED151A3-32D5-4D77-A8A9-E75FF2F5ED27}" type="presParOf" srcId="{0A39898D-BF23-494C-A1C5-EB562CECB436}" destId="{A869AE0C-6E8E-4966-9E0A-B3384FF2F10D}" srcOrd="3" destOrd="0" presId="urn:microsoft.com/office/officeart/2018/2/layout/IconVerticalSolidList"/>
    <dgm:cxn modelId="{24BD0763-0608-4827-8D68-9C7319A5F526}" type="presParOf" srcId="{44B3CAFF-497D-4B19-812D-CBD5243F4301}" destId="{59C9314B-4BCE-4BD0-9C68-44EA107E14BF}" srcOrd="1" destOrd="0" presId="urn:microsoft.com/office/officeart/2018/2/layout/IconVerticalSolidList"/>
    <dgm:cxn modelId="{13E06AF7-0F8A-4113-A38E-825FA336E68F}" type="presParOf" srcId="{44B3CAFF-497D-4B19-812D-CBD5243F4301}" destId="{A2A9EBE6-6D95-4BDF-8627-11FA99B26ECB}" srcOrd="2" destOrd="0" presId="urn:microsoft.com/office/officeart/2018/2/layout/IconVerticalSolidList"/>
    <dgm:cxn modelId="{CC93FB85-75A3-40EF-8E1F-E2AFA7EEA7D7}" type="presParOf" srcId="{A2A9EBE6-6D95-4BDF-8627-11FA99B26ECB}" destId="{F86EDC1C-5730-4EFD-AC85-E05574E44B7C}" srcOrd="0" destOrd="0" presId="urn:microsoft.com/office/officeart/2018/2/layout/IconVerticalSolidList"/>
    <dgm:cxn modelId="{0435268B-7303-47D7-A9F1-457AA2A4BE90}" type="presParOf" srcId="{A2A9EBE6-6D95-4BDF-8627-11FA99B26ECB}" destId="{4E83972A-D713-4119-AD90-F65F0BF49931}" srcOrd="1" destOrd="0" presId="urn:microsoft.com/office/officeart/2018/2/layout/IconVerticalSolidList"/>
    <dgm:cxn modelId="{97D22A11-A034-4D27-B6F2-5FB92E265B06}" type="presParOf" srcId="{A2A9EBE6-6D95-4BDF-8627-11FA99B26ECB}" destId="{3E5AE998-39D4-4104-9025-FD4930DE72B3}" srcOrd="2" destOrd="0" presId="urn:microsoft.com/office/officeart/2018/2/layout/IconVerticalSolidList"/>
    <dgm:cxn modelId="{37C966A3-4D09-4EA6-8679-B67CBD6341A6}" type="presParOf" srcId="{A2A9EBE6-6D95-4BDF-8627-11FA99B26ECB}" destId="{BD4B05DB-813D-4B94-890B-8514EDE5D813}" srcOrd="3" destOrd="0" presId="urn:microsoft.com/office/officeart/2018/2/layout/IconVerticalSolidList"/>
    <dgm:cxn modelId="{8C4AA91A-DF6F-477E-987D-533D6162BC2C}" type="presParOf" srcId="{44B3CAFF-497D-4B19-812D-CBD5243F4301}" destId="{41B1471A-59AB-4E9C-8AA0-032678C156A9}" srcOrd="3" destOrd="0" presId="urn:microsoft.com/office/officeart/2018/2/layout/IconVerticalSolidList"/>
    <dgm:cxn modelId="{C5B41E16-0574-455B-B775-72B134017AE4}" type="presParOf" srcId="{44B3CAFF-497D-4B19-812D-CBD5243F4301}" destId="{083D0566-9D6B-41BC-B977-01DA1A33864F}" srcOrd="4" destOrd="0" presId="urn:microsoft.com/office/officeart/2018/2/layout/IconVerticalSolidList"/>
    <dgm:cxn modelId="{6E9B5831-0960-4139-A2B4-E2DD3BF7291B}" type="presParOf" srcId="{083D0566-9D6B-41BC-B977-01DA1A33864F}" destId="{373088C2-ABB3-4688-B155-026B1ED4EF92}" srcOrd="0" destOrd="0" presId="urn:microsoft.com/office/officeart/2018/2/layout/IconVerticalSolidList"/>
    <dgm:cxn modelId="{39C6A7BD-1FD6-4DFC-827B-978F25971EED}" type="presParOf" srcId="{083D0566-9D6B-41BC-B977-01DA1A33864F}" destId="{2862CDBC-F8BB-4B8F-AEDE-7EC814E1EF28}" srcOrd="1" destOrd="0" presId="urn:microsoft.com/office/officeart/2018/2/layout/IconVerticalSolidList"/>
    <dgm:cxn modelId="{01B163C8-58C6-4A3F-8228-EC457087D7B7}" type="presParOf" srcId="{083D0566-9D6B-41BC-B977-01DA1A33864F}" destId="{0FBAFCBA-628B-40CD-8283-5B212D1DE8EF}" srcOrd="2" destOrd="0" presId="urn:microsoft.com/office/officeart/2018/2/layout/IconVerticalSolidList"/>
    <dgm:cxn modelId="{EB012D4D-28D5-4AFC-8AF1-394329957C71}" type="presParOf" srcId="{083D0566-9D6B-41BC-B977-01DA1A33864F}" destId="{8AD35AFC-9FB4-4E36-9EBB-1A444A28D3B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0AE59-E416-42DE-B83C-5728BFC2A4BF}">
      <dsp:nvSpPr>
        <dsp:cNvPr id="0" name=""/>
        <dsp:cNvSpPr/>
      </dsp:nvSpPr>
      <dsp:spPr>
        <a:xfrm>
          <a:off x="6592365" y="-203611"/>
          <a:ext cx="2318910" cy="236358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Identification &amp; Prioritisation</a:t>
          </a:r>
        </a:p>
      </dsp:txBody>
      <dsp:txXfrm>
        <a:off x="6931962" y="142528"/>
        <a:ext cx="1639716" cy="1671305"/>
      </dsp:txXfrm>
    </dsp:sp>
    <dsp:sp modelId="{C47769D0-952D-4ABD-A386-B983B517902E}">
      <dsp:nvSpPr>
        <dsp:cNvPr id="0" name=""/>
        <dsp:cNvSpPr/>
      </dsp:nvSpPr>
      <dsp:spPr>
        <a:xfrm rot="1350000">
          <a:off x="8937970" y="1206592"/>
          <a:ext cx="324236" cy="66011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8941672" y="1320003"/>
        <a:ext cx="226965" cy="396068"/>
      </dsp:txXfrm>
    </dsp:sp>
    <dsp:sp modelId="{674477DD-6352-4D31-82ED-BEA9B1CBF63D}">
      <dsp:nvSpPr>
        <dsp:cNvPr id="0" name=""/>
        <dsp:cNvSpPr/>
      </dsp:nvSpPr>
      <dsp:spPr>
        <a:xfrm>
          <a:off x="9305856" y="920352"/>
          <a:ext cx="2318910" cy="236358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Design	</a:t>
          </a:r>
        </a:p>
      </dsp:txBody>
      <dsp:txXfrm>
        <a:off x="9645453" y="1266491"/>
        <a:ext cx="1639716" cy="1671305"/>
      </dsp:txXfrm>
    </dsp:sp>
    <dsp:sp modelId="{DD2596BC-07A3-4920-BE69-FC46311E442D}">
      <dsp:nvSpPr>
        <dsp:cNvPr id="0" name=""/>
        <dsp:cNvSpPr/>
      </dsp:nvSpPr>
      <dsp:spPr>
        <a:xfrm rot="4050000">
          <a:off x="10870215" y="3120792"/>
          <a:ext cx="307496" cy="66011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10898688" y="3210202"/>
        <a:ext cx="215247" cy="396068"/>
      </dsp:txXfrm>
    </dsp:sp>
    <dsp:sp modelId="{F2445C09-1CA1-466A-A95A-3BDDE4853061}">
      <dsp:nvSpPr>
        <dsp:cNvPr id="0" name=""/>
        <dsp:cNvSpPr/>
      </dsp:nvSpPr>
      <dsp:spPr>
        <a:xfrm>
          <a:off x="10429821" y="3633843"/>
          <a:ext cx="2318910" cy="236358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Grant application</a:t>
          </a:r>
        </a:p>
      </dsp:txBody>
      <dsp:txXfrm>
        <a:off x="10769418" y="3979982"/>
        <a:ext cx="1639716" cy="1671305"/>
      </dsp:txXfrm>
    </dsp:sp>
    <dsp:sp modelId="{51B5A08C-ACBB-4512-9DFD-226E27248417}">
      <dsp:nvSpPr>
        <dsp:cNvPr id="0" name=""/>
        <dsp:cNvSpPr/>
      </dsp:nvSpPr>
      <dsp:spPr>
        <a:xfrm rot="6750000">
          <a:off x="10876876" y="5834283"/>
          <a:ext cx="307496" cy="66011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10940652" y="5923693"/>
        <a:ext cx="215247" cy="396068"/>
      </dsp:txXfrm>
    </dsp:sp>
    <dsp:sp modelId="{568CB21E-8E46-4E6D-A564-87C3879D29CA}">
      <dsp:nvSpPr>
        <dsp:cNvPr id="0" name=""/>
        <dsp:cNvSpPr/>
      </dsp:nvSpPr>
      <dsp:spPr>
        <a:xfrm>
          <a:off x="9305856" y="6347335"/>
          <a:ext cx="2318910" cy="236358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Recruitment and Data Collection</a:t>
          </a:r>
        </a:p>
      </dsp:txBody>
      <dsp:txXfrm>
        <a:off x="9645453" y="6693474"/>
        <a:ext cx="1639716" cy="1671305"/>
      </dsp:txXfrm>
    </dsp:sp>
    <dsp:sp modelId="{148ED688-6057-4689-81DF-966DB2F96E5B}">
      <dsp:nvSpPr>
        <dsp:cNvPr id="0" name=""/>
        <dsp:cNvSpPr/>
      </dsp:nvSpPr>
      <dsp:spPr>
        <a:xfrm rot="9450000">
          <a:off x="8954926" y="7757539"/>
          <a:ext cx="324236" cy="66011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9048495" y="7870950"/>
        <a:ext cx="226965" cy="396068"/>
      </dsp:txXfrm>
    </dsp:sp>
    <dsp:sp modelId="{3A7BE277-704D-4736-9064-2093397F9F27}">
      <dsp:nvSpPr>
        <dsp:cNvPr id="0" name=""/>
        <dsp:cNvSpPr/>
      </dsp:nvSpPr>
      <dsp:spPr>
        <a:xfrm>
          <a:off x="6592365" y="7471299"/>
          <a:ext cx="2318910" cy="236358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Analysis and Interpretation</a:t>
          </a:r>
        </a:p>
      </dsp:txBody>
      <dsp:txXfrm>
        <a:off x="6931962" y="7817438"/>
        <a:ext cx="1639716" cy="1671305"/>
      </dsp:txXfrm>
    </dsp:sp>
    <dsp:sp modelId="{5FCA7012-894B-4DC5-800B-1F118A22563E}">
      <dsp:nvSpPr>
        <dsp:cNvPr id="0" name=""/>
        <dsp:cNvSpPr/>
      </dsp:nvSpPr>
      <dsp:spPr>
        <a:xfrm rot="12150000">
          <a:off x="6241435" y="7764563"/>
          <a:ext cx="324236" cy="66011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6335004" y="7915198"/>
        <a:ext cx="226965" cy="396068"/>
      </dsp:txXfrm>
    </dsp:sp>
    <dsp:sp modelId="{F1355A5D-4654-4906-BEF7-13290AE4A295}">
      <dsp:nvSpPr>
        <dsp:cNvPr id="0" name=""/>
        <dsp:cNvSpPr/>
      </dsp:nvSpPr>
      <dsp:spPr>
        <a:xfrm>
          <a:off x="3878874" y="6347335"/>
          <a:ext cx="2318910" cy="236358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Dissemination </a:t>
          </a:r>
        </a:p>
      </dsp:txBody>
      <dsp:txXfrm>
        <a:off x="4218471" y="6693474"/>
        <a:ext cx="1639716" cy="1671305"/>
      </dsp:txXfrm>
    </dsp:sp>
    <dsp:sp modelId="{E89B9A3E-181E-464C-9BF5-5EF1ECD2C173}">
      <dsp:nvSpPr>
        <dsp:cNvPr id="0" name=""/>
        <dsp:cNvSpPr/>
      </dsp:nvSpPr>
      <dsp:spPr>
        <a:xfrm rot="14850000">
          <a:off x="4342704" y="5867044"/>
          <a:ext cx="287766" cy="66011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4402388" y="6038946"/>
        <a:ext cx="201436" cy="396068"/>
      </dsp:txXfrm>
    </dsp:sp>
    <dsp:sp modelId="{496F21B2-CBB1-435B-BD2C-6F34BC570A58}">
      <dsp:nvSpPr>
        <dsp:cNvPr id="0" name=""/>
        <dsp:cNvSpPr/>
      </dsp:nvSpPr>
      <dsp:spPr>
        <a:xfrm>
          <a:off x="2598682" y="3614940"/>
          <a:ext cx="2631364" cy="240139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Implementation</a:t>
          </a:r>
        </a:p>
      </dsp:txBody>
      <dsp:txXfrm>
        <a:off x="2984036" y="3966615"/>
        <a:ext cx="1860656" cy="1698040"/>
      </dsp:txXfrm>
    </dsp:sp>
    <dsp:sp modelId="{828FDD5D-5B84-4AC1-842A-C241A5DF1DC5}">
      <dsp:nvSpPr>
        <dsp:cNvPr id="0" name=""/>
        <dsp:cNvSpPr/>
      </dsp:nvSpPr>
      <dsp:spPr>
        <a:xfrm rot="17550000">
          <a:off x="4336470" y="3119160"/>
          <a:ext cx="287766" cy="66011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4363116" y="3291062"/>
        <a:ext cx="201436" cy="396068"/>
      </dsp:txXfrm>
    </dsp:sp>
    <dsp:sp modelId="{A9168044-E8F8-430E-AA5E-FC0CB303D275}">
      <dsp:nvSpPr>
        <dsp:cNvPr id="0" name=""/>
        <dsp:cNvSpPr/>
      </dsp:nvSpPr>
      <dsp:spPr>
        <a:xfrm>
          <a:off x="3878874" y="920352"/>
          <a:ext cx="2318910" cy="236358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Evaluation</a:t>
          </a:r>
        </a:p>
      </dsp:txBody>
      <dsp:txXfrm>
        <a:off x="4218471" y="1266491"/>
        <a:ext cx="1639716" cy="1671305"/>
      </dsp:txXfrm>
    </dsp:sp>
    <dsp:sp modelId="{25B12A1E-CF0E-4F1D-A908-B95D2563267E}">
      <dsp:nvSpPr>
        <dsp:cNvPr id="0" name=""/>
        <dsp:cNvSpPr/>
      </dsp:nvSpPr>
      <dsp:spPr>
        <a:xfrm rot="20250000">
          <a:off x="6224479" y="1213616"/>
          <a:ext cx="324236" cy="66011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6228181" y="1364251"/>
        <a:ext cx="226965" cy="39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FD0D2-4331-4F2C-B7AC-43DD1F19D74A}">
      <dsp:nvSpPr>
        <dsp:cNvPr id="0" name=""/>
        <dsp:cNvSpPr/>
      </dsp:nvSpPr>
      <dsp:spPr>
        <a:xfrm>
          <a:off x="0" y="796"/>
          <a:ext cx="15773400" cy="18644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23331-D65E-40DA-8334-5F660243B0C5}">
      <dsp:nvSpPr>
        <dsp:cNvPr id="0" name=""/>
        <dsp:cNvSpPr/>
      </dsp:nvSpPr>
      <dsp:spPr>
        <a:xfrm>
          <a:off x="563982" y="420287"/>
          <a:ext cx="1025422" cy="10254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69AE0C-6E8E-4966-9E0A-B3384FF2F10D}">
      <dsp:nvSpPr>
        <dsp:cNvPr id="0" name=""/>
        <dsp:cNvSpPr/>
      </dsp:nvSpPr>
      <dsp:spPr>
        <a:xfrm>
          <a:off x="2153386" y="796"/>
          <a:ext cx="13620013" cy="186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316" tIns="197316" rIns="197316" bIns="197316" numCol="1" spcCol="1270" anchor="ctr" anchorCtr="0">
          <a:noAutofit/>
        </a:bodyPr>
        <a:lstStyle/>
        <a:p>
          <a:pPr marL="0" lvl="0" indent="0" algn="l" defTabSz="1111250">
            <a:lnSpc>
              <a:spcPct val="90000"/>
            </a:lnSpc>
            <a:spcBef>
              <a:spcPct val="0"/>
            </a:spcBef>
            <a:spcAft>
              <a:spcPct val="35000"/>
            </a:spcAft>
            <a:buNone/>
          </a:pPr>
          <a:r>
            <a:rPr lang="en-GB" sz="2500" kern="1200"/>
            <a:t>Fair value exchange – compensation</a:t>
          </a:r>
          <a:endParaRPr lang="en-US" sz="2500" kern="1200"/>
        </a:p>
      </dsp:txBody>
      <dsp:txXfrm>
        <a:off x="2153386" y="796"/>
        <a:ext cx="13620013" cy="1864403"/>
      </dsp:txXfrm>
    </dsp:sp>
    <dsp:sp modelId="{F86EDC1C-5730-4EFD-AC85-E05574E44B7C}">
      <dsp:nvSpPr>
        <dsp:cNvPr id="0" name=""/>
        <dsp:cNvSpPr/>
      </dsp:nvSpPr>
      <dsp:spPr>
        <a:xfrm>
          <a:off x="0" y="2282323"/>
          <a:ext cx="15773400" cy="18644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83972A-D713-4119-AD90-F65F0BF49931}">
      <dsp:nvSpPr>
        <dsp:cNvPr id="0" name=""/>
        <dsp:cNvSpPr/>
      </dsp:nvSpPr>
      <dsp:spPr>
        <a:xfrm>
          <a:off x="563982" y="2750792"/>
          <a:ext cx="1025422" cy="10254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4B05DB-813D-4B94-890B-8514EDE5D813}">
      <dsp:nvSpPr>
        <dsp:cNvPr id="0" name=""/>
        <dsp:cNvSpPr/>
      </dsp:nvSpPr>
      <dsp:spPr>
        <a:xfrm>
          <a:off x="2153386" y="2331301"/>
          <a:ext cx="13620013" cy="186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316" tIns="197316" rIns="197316" bIns="197316" numCol="1" spcCol="1270" anchor="ctr" anchorCtr="0">
          <a:noAutofit/>
        </a:bodyPr>
        <a:lstStyle/>
        <a:p>
          <a:pPr marL="0" lvl="0" indent="0" algn="l" defTabSz="1111250">
            <a:lnSpc>
              <a:spcPct val="90000"/>
            </a:lnSpc>
            <a:spcBef>
              <a:spcPct val="0"/>
            </a:spcBef>
            <a:spcAft>
              <a:spcPct val="35000"/>
            </a:spcAft>
            <a:buNone/>
          </a:pPr>
          <a:r>
            <a:rPr lang="en-GB" sz="2500" kern="1200" dirty="0"/>
            <a:t>Giving young people control over their work &amp; environment</a:t>
          </a:r>
          <a:endParaRPr lang="en-US" sz="2500" kern="1200" dirty="0"/>
        </a:p>
      </dsp:txBody>
      <dsp:txXfrm>
        <a:off x="2153386" y="2331301"/>
        <a:ext cx="13620013" cy="1864403"/>
      </dsp:txXfrm>
    </dsp:sp>
    <dsp:sp modelId="{373088C2-ABB3-4688-B155-026B1ED4EF92}">
      <dsp:nvSpPr>
        <dsp:cNvPr id="0" name=""/>
        <dsp:cNvSpPr/>
      </dsp:nvSpPr>
      <dsp:spPr>
        <a:xfrm>
          <a:off x="0" y="4661806"/>
          <a:ext cx="15773400" cy="18644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62CDBC-F8BB-4B8F-AEDE-7EC814E1EF28}">
      <dsp:nvSpPr>
        <dsp:cNvPr id="0" name=""/>
        <dsp:cNvSpPr/>
      </dsp:nvSpPr>
      <dsp:spPr>
        <a:xfrm>
          <a:off x="563982" y="5081297"/>
          <a:ext cx="1025422" cy="10254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D35AFC-9FB4-4E36-9EBB-1A444A28D3BA}">
      <dsp:nvSpPr>
        <dsp:cNvPr id="0" name=""/>
        <dsp:cNvSpPr/>
      </dsp:nvSpPr>
      <dsp:spPr>
        <a:xfrm>
          <a:off x="2153386" y="4661806"/>
          <a:ext cx="13620013" cy="186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316" tIns="197316" rIns="197316" bIns="197316" numCol="1" spcCol="1270" anchor="ctr" anchorCtr="0">
          <a:noAutofit/>
        </a:bodyPr>
        <a:lstStyle/>
        <a:p>
          <a:pPr marL="0" lvl="0" indent="0" algn="l" defTabSz="1111250">
            <a:lnSpc>
              <a:spcPct val="90000"/>
            </a:lnSpc>
            <a:spcBef>
              <a:spcPct val="0"/>
            </a:spcBef>
            <a:spcAft>
              <a:spcPct val="35000"/>
            </a:spcAft>
            <a:buNone/>
          </a:pPr>
          <a:r>
            <a:rPr lang="en-GB" sz="2500" kern="1200"/>
            <a:t>Removing ‘observers’ and limiting number of adults in the room </a:t>
          </a:r>
          <a:endParaRPr lang="en-US" sz="2500" kern="1200"/>
        </a:p>
      </dsp:txBody>
      <dsp:txXfrm>
        <a:off x="2153386" y="4661806"/>
        <a:ext cx="13620013" cy="186440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CD59A-2573-42ED-A2F8-9E7B0722C2FB}" type="datetimeFigureOut">
              <a:rPr lang="en-GB" smtClean="0"/>
              <a:t>06/11/2025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ABBCB-4143-4AB5-A29F-6E965B6D2C15}" type="slidenum">
              <a:rPr lang="en-GB" smtClean="0"/>
              <a:t>‹#›</a:t>
            </a:fld>
            <a:endParaRPr lang="en-GB"/>
          </a:p>
        </p:txBody>
      </p:sp>
    </p:spTree>
    <p:extLst>
      <p:ext uri="{BB962C8B-B14F-4D97-AF65-F5344CB8AC3E}">
        <p14:creationId xmlns:p14="http://schemas.microsoft.com/office/powerpoint/2010/main" val="595152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F8F2F-CC0A-DED5-7B40-F3350F678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DEF8E-4F33-480F-9904-986254E43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7C07D-8ABE-1E65-D032-6575378D16F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C7BD0CC-203F-5EC7-8610-B2B1A00FDDA9}"/>
              </a:ext>
            </a:extLst>
          </p:cNvPr>
          <p:cNvSpPr>
            <a:spLocks noGrp="1"/>
          </p:cNvSpPr>
          <p:nvPr>
            <p:ph type="sldNum" sz="quarter" idx="5"/>
          </p:nvPr>
        </p:nvSpPr>
        <p:spPr/>
        <p:txBody>
          <a:bodyPr/>
          <a:lstStyle/>
          <a:p>
            <a:fld id="{3CC0436E-2F8B-4F33-8762-CBE9BADD7B40}" type="slidenum">
              <a:rPr lang="en-GB" smtClean="0"/>
              <a:t>3</a:t>
            </a:fld>
            <a:endParaRPr lang="en-GB"/>
          </a:p>
        </p:txBody>
      </p:sp>
    </p:spTree>
    <p:extLst>
      <p:ext uri="{BB962C8B-B14F-4D97-AF65-F5344CB8AC3E}">
        <p14:creationId xmlns:p14="http://schemas.microsoft.com/office/powerpoint/2010/main" val="111825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lvl="0" indent="0" algn="l">
              <a:lnSpc>
                <a:spcPct val="115000"/>
              </a:lnSpc>
              <a:buFont typeface="Arial" panose="020B0604020202020204" pitchFamily="34" charset="0"/>
              <a:buNone/>
            </a:pPr>
            <a:r>
              <a:rPr lang="en-GB" sz="1200" b="0" dirty="0">
                <a:latin typeface="Calibri" panose="020F0502020204030204" pitchFamily="34" charset="0"/>
                <a:ea typeface="Calibri" panose="020F0502020204030204" pitchFamily="34" charset="0"/>
                <a:cs typeface="Times New Roman" panose="02020603050405020304" pitchFamily="18" charset="0"/>
              </a:rPr>
              <a:t>CA slide- discuss anything not raised by patients</a:t>
            </a:r>
          </a:p>
        </p:txBody>
      </p:sp>
    </p:spTree>
    <p:extLst>
      <p:ext uri="{BB962C8B-B14F-4D97-AF65-F5344CB8AC3E}">
        <p14:creationId xmlns:p14="http://schemas.microsoft.com/office/powerpoint/2010/main" val="1824627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2ABBCB-4143-4AB5-A29F-6E965B6D2C15}" type="slidenum">
              <a:rPr lang="en-GB" smtClean="0"/>
              <a:t>6</a:t>
            </a:fld>
            <a:endParaRPr lang="en-GB"/>
          </a:p>
        </p:txBody>
      </p:sp>
    </p:spTree>
    <p:extLst>
      <p:ext uri="{BB962C8B-B14F-4D97-AF65-F5344CB8AC3E}">
        <p14:creationId xmlns:p14="http://schemas.microsoft.com/office/powerpoint/2010/main" val="3925791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2ABBCB-4143-4AB5-A29F-6E965B6D2C15}" type="slidenum">
              <a:rPr lang="en-GB" smtClean="0"/>
              <a:t>7</a:t>
            </a:fld>
            <a:endParaRPr lang="en-GB"/>
          </a:p>
        </p:txBody>
      </p:sp>
    </p:spTree>
    <p:extLst>
      <p:ext uri="{BB962C8B-B14F-4D97-AF65-F5344CB8AC3E}">
        <p14:creationId xmlns:p14="http://schemas.microsoft.com/office/powerpoint/2010/main" val="707412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fld id="{272ABBCB-4143-4AB5-A29F-6E965B6D2C15}" type="slidenum">
              <a:rPr lang="en-GB" smtClean="0"/>
              <a:t>9</a:t>
            </a:fld>
            <a:endParaRPr lang="en-GB"/>
          </a:p>
        </p:txBody>
      </p:sp>
    </p:spTree>
    <p:extLst>
      <p:ext uri="{BB962C8B-B14F-4D97-AF65-F5344CB8AC3E}">
        <p14:creationId xmlns:p14="http://schemas.microsoft.com/office/powerpoint/2010/main" val="216234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Questions to panel</a:t>
            </a:r>
          </a:p>
          <a:p>
            <a:endParaRPr lang="en-GB" dirty="0"/>
          </a:p>
          <a:p>
            <a:r>
              <a:rPr lang="en-GB" dirty="0"/>
              <a:t>An example of your involvement and what difference it made?</a:t>
            </a:r>
          </a:p>
          <a:p>
            <a:r>
              <a:rPr lang="en-GB" dirty="0"/>
              <a:t>What was good about this? What do you wish happened more</a:t>
            </a:r>
          </a:p>
          <a:p>
            <a:r>
              <a:rPr lang="en-GB" dirty="0"/>
              <a:t>Where would you like to be involved more? </a:t>
            </a:r>
          </a:p>
          <a:p>
            <a:endParaRPr lang="en-GB" dirty="0"/>
          </a:p>
          <a:p>
            <a:pPr fontAlgn="base"/>
            <a:r>
              <a:rPr lang="en-GB" sz="1200" b="0" i="0" kern="1200" dirty="0">
                <a:solidFill>
                  <a:schemeClr val="tx1"/>
                </a:solidFill>
                <a:effectLst/>
                <a:latin typeface="+mn-lt"/>
                <a:ea typeface="+mn-ea"/>
                <a:cs typeface="+mn-cs"/>
              </a:rPr>
              <a:t>examples of what PPI we have done and how that relates to the wheel on the on the previous slide</a:t>
            </a:r>
          </a:p>
          <a:p>
            <a:pPr fontAlgn="base"/>
            <a:r>
              <a:rPr lang="en-GB" sz="1200" b="0" i="0" kern="1200" dirty="0">
                <a:solidFill>
                  <a:schemeClr val="tx1"/>
                </a:solidFill>
                <a:effectLst/>
                <a:latin typeface="+mn-lt"/>
                <a:ea typeface="+mn-ea"/>
                <a:cs typeface="+mn-cs"/>
              </a:rPr>
              <a:t>what are our opinions/experiences on the essential ingredients for involving patients and public well</a:t>
            </a:r>
          </a:p>
          <a:p>
            <a:pPr fontAlgn="base"/>
            <a:r>
              <a:rPr lang="en-GB" sz="1200" b="0" i="0" kern="1200" dirty="0">
                <a:solidFill>
                  <a:schemeClr val="tx1"/>
                </a:solidFill>
                <a:effectLst/>
                <a:latin typeface="+mn-lt"/>
                <a:ea typeface="+mn-ea"/>
                <a:cs typeface="+mn-cs"/>
              </a:rPr>
              <a:t>What are the things to avoid</a:t>
            </a:r>
          </a:p>
          <a:p>
            <a:endParaRPr lang="en-GB" dirty="0"/>
          </a:p>
        </p:txBody>
      </p:sp>
      <p:sp>
        <p:nvSpPr>
          <p:cNvPr id="4" name="Slide Number Placeholder 3"/>
          <p:cNvSpPr>
            <a:spLocks noGrp="1"/>
          </p:cNvSpPr>
          <p:nvPr>
            <p:ph type="sldNum" sz="quarter" idx="5"/>
          </p:nvPr>
        </p:nvSpPr>
        <p:spPr/>
        <p:txBody>
          <a:bodyPr/>
          <a:lstStyle/>
          <a:p>
            <a:fld id="{272ABBCB-4143-4AB5-A29F-6E965B6D2C15}" type="slidenum">
              <a:rPr lang="en-GB" smtClean="0"/>
              <a:t>10</a:t>
            </a:fld>
            <a:endParaRPr lang="en-GB"/>
          </a:p>
        </p:txBody>
      </p:sp>
    </p:spTree>
    <p:extLst>
      <p:ext uri="{BB962C8B-B14F-4D97-AF65-F5344CB8AC3E}">
        <p14:creationId xmlns:p14="http://schemas.microsoft.com/office/powerpoint/2010/main" val="2763328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15</a:t>
            </a:fld>
            <a:endParaRPr lang="en-GB"/>
          </a:p>
        </p:txBody>
      </p:sp>
    </p:spTree>
    <p:extLst>
      <p:ext uri="{BB962C8B-B14F-4D97-AF65-F5344CB8AC3E}">
        <p14:creationId xmlns:p14="http://schemas.microsoft.com/office/powerpoint/2010/main" val="333145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E444E"/>
                </a:solidFill>
              </a:defRPr>
            </a:lvl1pPr>
          </a:lstStyle>
          <a:p>
            <a:r>
              <a:rPr lang="en-US"/>
              <a:t>TITLE</a:t>
            </a:r>
            <a:endParaRPr lang="en-GB"/>
          </a:p>
        </p:txBody>
      </p:sp>
      <p:sp>
        <p:nvSpPr>
          <p:cNvPr id="5" name="Text Placeholder 2"/>
          <p:cNvSpPr>
            <a:spLocks noGrp="1"/>
          </p:cNvSpPr>
          <p:nvPr>
            <p:ph type="body" sz="quarter" idx="10"/>
          </p:nvPr>
        </p:nvSpPr>
        <p:spPr>
          <a:xfrm>
            <a:off x="935090" y="2767238"/>
            <a:ext cx="16271874" cy="6589589"/>
          </a:xfrm>
        </p:spPr>
        <p:txBody>
          <a:bodyPr/>
          <a:lstStyle>
            <a:lvl1pPr>
              <a:spcBef>
                <a:spcPts val="0"/>
              </a:spcBef>
              <a:spcAft>
                <a:spcPts val="1800"/>
              </a:spcAft>
              <a:defRPr sz="3000">
                <a:solidFill>
                  <a:srgbClr val="2E444E"/>
                </a:solidFill>
              </a:defRPr>
            </a:lvl1pPr>
            <a:lvl2pPr>
              <a:spcBef>
                <a:spcPts val="0"/>
              </a:spcBef>
              <a:spcAft>
                <a:spcPts val="1800"/>
              </a:spcAft>
              <a:defRPr sz="2700">
                <a:solidFill>
                  <a:srgbClr val="2E444E"/>
                </a:solidFill>
              </a:defRPr>
            </a:lvl2pPr>
            <a:lvl3pPr>
              <a:spcBef>
                <a:spcPts val="0"/>
              </a:spcBef>
              <a:spcAft>
                <a:spcPts val="1800"/>
              </a:spcAft>
              <a:defRPr>
                <a:solidFill>
                  <a:srgbClr val="2E444E"/>
                </a:solidFill>
              </a:defRPr>
            </a:lvl3pPr>
            <a:lvl4pPr>
              <a:spcBef>
                <a:spcPts val="0"/>
              </a:spcBef>
              <a:spcAft>
                <a:spcPts val="1800"/>
              </a:spcAft>
              <a:defRPr>
                <a:solidFill>
                  <a:srgbClr val="2E444E"/>
                </a:solidFill>
              </a:defRPr>
            </a:lvl4pPr>
            <a:lvl5pPr>
              <a:spcBef>
                <a:spcPts val="0"/>
              </a:spcBef>
              <a:spcAft>
                <a:spcPts val="1800"/>
              </a:spcAft>
              <a:defRPr>
                <a:solidFill>
                  <a:srgbClr val="2E44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9817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E444E"/>
                </a:solidFill>
              </a:defRPr>
            </a:lvl1pPr>
          </a:lstStyle>
          <a:p>
            <a:r>
              <a:rPr lang="en-US"/>
              <a:t>TITLE</a:t>
            </a:r>
            <a:endParaRPr lang="en-GB"/>
          </a:p>
        </p:txBody>
      </p:sp>
      <p:sp>
        <p:nvSpPr>
          <p:cNvPr id="5" name="Text Placeholder 2"/>
          <p:cNvSpPr>
            <a:spLocks noGrp="1"/>
          </p:cNvSpPr>
          <p:nvPr>
            <p:ph type="body" sz="quarter" idx="10"/>
          </p:nvPr>
        </p:nvSpPr>
        <p:spPr>
          <a:xfrm>
            <a:off x="935090" y="2767238"/>
            <a:ext cx="16271874" cy="6589589"/>
          </a:xfrm>
        </p:spPr>
        <p:txBody>
          <a:bodyPr/>
          <a:lstStyle>
            <a:lvl1pPr>
              <a:spcBef>
                <a:spcPts val="0"/>
              </a:spcBef>
              <a:spcAft>
                <a:spcPts val="1800"/>
              </a:spcAft>
              <a:defRPr sz="3000">
                <a:solidFill>
                  <a:srgbClr val="2E444E"/>
                </a:solidFill>
              </a:defRPr>
            </a:lvl1pPr>
            <a:lvl2pPr>
              <a:spcBef>
                <a:spcPts val="0"/>
              </a:spcBef>
              <a:spcAft>
                <a:spcPts val="1800"/>
              </a:spcAft>
              <a:defRPr sz="2700">
                <a:solidFill>
                  <a:srgbClr val="2E444E"/>
                </a:solidFill>
              </a:defRPr>
            </a:lvl2pPr>
            <a:lvl3pPr>
              <a:spcBef>
                <a:spcPts val="0"/>
              </a:spcBef>
              <a:spcAft>
                <a:spcPts val="1800"/>
              </a:spcAft>
              <a:defRPr>
                <a:solidFill>
                  <a:srgbClr val="2E444E"/>
                </a:solidFill>
              </a:defRPr>
            </a:lvl3pPr>
            <a:lvl4pPr>
              <a:spcBef>
                <a:spcPts val="0"/>
              </a:spcBef>
              <a:spcAft>
                <a:spcPts val="1800"/>
              </a:spcAft>
              <a:defRPr>
                <a:solidFill>
                  <a:srgbClr val="2E444E"/>
                </a:solidFill>
              </a:defRPr>
            </a:lvl4pPr>
            <a:lvl5pPr>
              <a:spcBef>
                <a:spcPts val="0"/>
              </a:spcBef>
              <a:spcAft>
                <a:spcPts val="1800"/>
              </a:spcAft>
              <a:defRPr>
                <a:solidFill>
                  <a:srgbClr val="2E44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4359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E444E"/>
                </a:solidFill>
              </a:defRPr>
            </a:lvl1pPr>
          </a:lstStyle>
          <a:p>
            <a:r>
              <a:rPr lang="en-US"/>
              <a:t>TITLE</a:t>
            </a:r>
            <a:endParaRPr lang="en-GB"/>
          </a:p>
        </p:txBody>
      </p:sp>
      <p:sp>
        <p:nvSpPr>
          <p:cNvPr id="5" name="Text Placeholder 2"/>
          <p:cNvSpPr>
            <a:spLocks noGrp="1"/>
          </p:cNvSpPr>
          <p:nvPr>
            <p:ph type="body" sz="quarter" idx="10"/>
          </p:nvPr>
        </p:nvSpPr>
        <p:spPr>
          <a:xfrm>
            <a:off x="935090" y="2767238"/>
            <a:ext cx="16271874" cy="6589589"/>
          </a:xfrm>
        </p:spPr>
        <p:txBody>
          <a:bodyPr/>
          <a:lstStyle>
            <a:lvl1pPr>
              <a:spcBef>
                <a:spcPts val="0"/>
              </a:spcBef>
              <a:spcAft>
                <a:spcPts val="1800"/>
              </a:spcAft>
              <a:defRPr sz="3000">
                <a:solidFill>
                  <a:srgbClr val="2E444E"/>
                </a:solidFill>
              </a:defRPr>
            </a:lvl1pPr>
            <a:lvl2pPr>
              <a:spcBef>
                <a:spcPts val="0"/>
              </a:spcBef>
              <a:spcAft>
                <a:spcPts val="1800"/>
              </a:spcAft>
              <a:defRPr sz="2700">
                <a:solidFill>
                  <a:srgbClr val="2E444E"/>
                </a:solidFill>
              </a:defRPr>
            </a:lvl2pPr>
            <a:lvl3pPr>
              <a:spcBef>
                <a:spcPts val="0"/>
              </a:spcBef>
              <a:spcAft>
                <a:spcPts val="1800"/>
              </a:spcAft>
              <a:defRPr>
                <a:solidFill>
                  <a:srgbClr val="2E444E"/>
                </a:solidFill>
              </a:defRPr>
            </a:lvl3pPr>
            <a:lvl4pPr>
              <a:spcBef>
                <a:spcPts val="0"/>
              </a:spcBef>
              <a:spcAft>
                <a:spcPts val="1800"/>
              </a:spcAft>
              <a:defRPr>
                <a:solidFill>
                  <a:srgbClr val="2E444E"/>
                </a:solidFill>
              </a:defRPr>
            </a:lvl4pPr>
            <a:lvl5pPr>
              <a:spcBef>
                <a:spcPts val="0"/>
              </a:spcBef>
              <a:spcAft>
                <a:spcPts val="1800"/>
              </a:spcAft>
              <a:defRPr>
                <a:solidFill>
                  <a:srgbClr val="2E44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93453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E444E"/>
                </a:solidFill>
              </a:defRPr>
            </a:lvl1pPr>
          </a:lstStyle>
          <a:p>
            <a:r>
              <a:rPr lang="en-US"/>
              <a:t>TITLE</a:t>
            </a:r>
            <a:endParaRPr lang="en-GB"/>
          </a:p>
        </p:txBody>
      </p:sp>
      <p:sp>
        <p:nvSpPr>
          <p:cNvPr id="5" name="Text Placeholder 2"/>
          <p:cNvSpPr>
            <a:spLocks noGrp="1"/>
          </p:cNvSpPr>
          <p:nvPr>
            <p:ph type="body" sz="quarter" idx="10"/>
          </p:nvPr>
        </p:nvSpPr>
        <p:spPr>
          <a:xfrm>
            <a:off x="935090" y="2767238"/>
            <a:ext cx="16271874" cy="6589589"/>
          </a:xfrm>
        </p:spPr>
        <p:txBody>
          <a:bodyPr/>
          <a:lstStyle>
            <a:lvl1pPr>
              <a:spcBef>
                <a:spcPts val="0"/>
              </a:spcBef>
              <a:spcAft>
                <a:spcPts val="1800"/>
              </a:spcAft>
              <a:defRPr sz="3000">
                <a:solidFill>
                  <a:srgbClr val="2E444E"/>
                </a:solidFill>
              </a:defRPr>
            </a:lvl1pPr>
            <a:lvl2pPr>
              <a:spcBef>
                <a:spcPts val="0"/>
              </a:spcBef>
              <a:spcAft>
                <a:spcPts val="1800"/>
              </a:spcAft>
              <a:defRPr sz="2700">
                <a:solidFill>
                  <a:srgbClr val="2E444E"/>
                </a:solidFill>
              </a:defRPr>
            </a:lvl2pPr>
            <a:lvl3pPr>
              <a:spcBef>
                <a:spcPts val="0"/>
              </a:spcBef>
              <a:spcAft>
                <a:spcPts val="1800"/>
              </a:spcAft>
              <a:defRPr>
                <a:solidFill>
                  <a:srgbClr val="2E444E"/>
                </a:solidFill>
              </a:defRPr>
            </a:lvl3pPr>
            <a:lvl4pPr>
              <a:spcBef>
                <a:spcPts val="0"/>
              </a:spcBef>
              <a:spcAft>
                <a:spcPts val="1800"/>
              </a:spcAft>
              <a:defRPr>
                <a:solidFill>
                  <a:srgbClr val="2E444E"/>
                </a:solidFill>
              </a:defRPr>
            </a:lvl4pPr>
            <a:lvl5pPr>
              <a:spcBef>
                <a:spcPts val="0"/>
              </a:spcBef>
              <a:spcAft>
                <a:spcPts val="1800"/>
              </a:spcAft>
              <a:defRPr>
                <a:solidFill>
                  <a:srgbClr val="2E44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4074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1"/>
            <a:ext cx="14670882" cy="10206038"/>
          </a:xfrm>
          <a:solidFill>
            <a:schemeClr val="bg1">
              <a:lumMod val="85000"/>
            </a:schemeClr>
          </a:solidFill>
        </p:spPr>
        <p:txBody>
          <a:bodyPr tIns="1728000" anchor="t"/>
          <a:lstStyle>
            <a:lvl1pPr marL="0" indent="0" algn="ctr">
              <a:buNone/>
              <a:defRPr sz="18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4800600" y="4216580"/>
            <a:ext cx="13487400" cy="1891943"/>
          </a:xfrm>
          <a:solidFill>
            <a:schemeClr val="bg1"/>
          </a:solidFill>
        </p:spPr>
        <p:txBody>
          <a:bodyPr vert="horz" lIns="180000" tIns="180000" rIns="252000" bIns="180000" rtlCol="0" anchor="t">
            <a:noAutofit/>
          </a:bodyPr>
          <a:lstStyle>
            <a:lvl1pPr algn="r">
              <a:defRPr lang="en-ZA" sz="9000" b="1" spc="-45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800600" y="6091559"/>
            <a:ext cx="9870282" cy="871382"/>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400050" lvl="0" indent="-40005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14670155" y="10205027"/>
            <a:ext cx="2969846" cy="8197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10205027"/>
            <a:ext cx="14670156" cy="819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7640000" y="10205027"/>
            <a:ext cx="648000" cy="819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14670882" y="4047918"/>
            <a:ext cx="3617118" cy="1722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Tree>
    <p:extLst>
      <p:ext uri="{BB962C8B-B14F-4D97-AF65-F5344CB8AC3E}">
        <p14:creationId xmlns:p14="http://schemas.microsoft.com/office/powerpoint/2010/main" val="331661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3.jpeg"/><Relationship Id="rId4" Type="http://schemas.openxmlformats.org/officeDocument/2006/relationships/image" Target="../media/image13.sv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3.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20.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hyperlink" Target="https://www.scie.org.uk/co-production/what-how/" TargetMode="External"/><Relationship Id="rId2" Type="http://schemas.openxmlformats.org/officeDocument/2006/relationships/hyperlink" Target="https://www.switchboard.org.uk/nhs-sussex-chair-showcases-community-research-project/" TargetMode="External"/><Relationship Id="rId1" Type="http://schemas.openxmlformats.org/officeDocument/2006/relationships/slideLayout" Target="../slideLayouts/slideLayout15.xml"/><Relationship Id="rId4" Type="http://schemas.openxmlformats.org/officeDocument/2006/relationships/hyperlink" Target="https://www.england.nhs.uk/always-events/co-productio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academy.hiowhealthcare.nhs.uk/trainin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sv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nihr.ac.uk/research-funding/application-support/working-with-people-and-communities" TargetMode="External"/><Relationship Id="rId5" Type="http://schemas.openxmlformats.org/officeDocument/2006/relationships/image" Target="../media/image8.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hyperlink" Target="https://www.learningforinvolvement.org.uk/content/resource/nihr-guidance-on-co-producing-a-research-projec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svg"/><Relationship Id="rId7" Type="http://schemas.openxmlformats.org/officeDocument/2006/relationships/diagramQuickStyle" Target="../diagrams/quickStyle1.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person&#10;&#10;AI-generated content may be incorrect.">
            <a:extLst>
              <a:ext uri="{FF2B5EF4-FFF2-40B4-BE49-F238E27FC236}">
                <a16:creationId xmlns:a16="http://schemas.microsoft.com/office/drawing/2014/main" id="{FBA562F5-756E-D7BC-D753-F839F31DFE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33" y="-110444"/>
            <a:ext cx="18288000" cy="4745988"/>
          </a:xfrm>
          <a:prstGeom prst="rect">
            <a:avLst/>
          </a:prstGeom>
        </p:spPr>
      </p:pic>
      <p:pic>
        <p:nvPicPr>
          <p:cNvPr id="8" name="Picture 7" descr="A close-up of a logo&#10;&#10;AI-generated content may be incorrect.">
            <a:extLst>
              <a:ext uri="{FF2B5EF4-FFF2-40B4-BE49-F238E27FC236}">
                <a16:creationId xmlns:a16="http://schemas.microsoft.com/office/drawing/2014/main" id="{87F46C77-819E-7F69-7E9C-A14DC3A34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4" y="4616015"/>
            <a:ext cx="9849524" cy="5540357"/>
          </a:xfrm>
          <a:prstGeom prst="rect">
            <a:avLst/>
          </a:prstGeom>
        </p:spPr>
      </p:pic>
      <p:sp>
        <p:nvSpPr>
          <p:cNvPr id="12" name="TextBox 11">
            <a:extLst>
              <a:ext uri="{FF2B5EF4-FFF2-40B4-BE49-F238E27FC236}">
                <a16:creationId xmlns:a16="http://schemas.microsoft.com/office/drawing/2014/main" id="{A46E7795-D1F7-A703-1962-FF8EF8DCA958}"/>
              </a:ext>
            </a:extLst>
          </p:cNvPr>
          <p:cNvSpPr txBox="1"/>
          <p:nvPr/>
        </p:nvSpPr>
        <p:spPr>
          <a:xfrm>
            <a:off x="9862457" y="5910207"/>
            <a:ext cx="8752115" cy="2215991"/>
          </a:xfrm>
          <a:prstGeom prst="rect">
            <a:avLst/>
          </a:prstGeom>
          <a:noFill/>
        </p:spPr>
        <p:txBody>
          <a:bodyPr wrap="square" rtlCol="0">
            <a:spAutoFit/>
          </a:bodyPr>
          <a:lstStyle/>
          <a:p>
            <a:r>
              <a:rPr lang="en-GB" sz="5400" b="1" dirty="0">
                <a:latin typeface="Arial" panose="020B0604020202020204" pitchFamily="34" charset="0"/>
                <a:cs typeface="Arial" panose="020B0604020202020204" pitchFamily="34" charset="0"/>
              </a:rPr>
              <a:t>Webinar: Co-production: the power of us. </a:t>
            </a:r>
          </a:p>
          <a:p>
            <a:r>
              <a:rPr lang="en-GB" sz="3000" b="1" dirty="0">
                <a:latin typeface="Arial" panose="020B0604020202020204" pitchFamily="34" charset="0"/>
                <a:cs typeface="Arial" panose="020B0604020202020204" pitchFamily="34" charset="0"/>
              </a:rPr>
              <a:t>6.11.2025</a:t>
            </a:r>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2E0AC-4642-169F-18A0-468EE1C879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7C58A14-9E10-FD91-ED04-24F152ABE9BE}"/>
              </a:ext>
            </a:extLst>
          </p:cNvPr>
          <p:cNvSpPr/>
          <p:nvPr/>
        </p:nvSpPr>
        <p:spPr>
          <a:xfrm>
            <a:off x="15292019" y="447920"/>
            <a:ext cx="2621238" cy="1024666"/>
          </a:xfrm>
          <a:custGeom>
            <a:avLst/>
            <a:gdLst/>
            <a:ahLst/>
            <a:cxnLst/>
            <a:rect l="l" t="t" r="r" b="b"/>
            <a:pathLst>
              <a:path w="2621238" h="1024666">
                <a:moveTo>
                  <a:pt x="0" y="0"/>
                </a:moveTo>
                <a:lnTo>
                  <a:pt x="2621238" y="0"/>
                </a:lnTo>
                <a:lnTo>
                  <a:pt x="2621238" y="1024666"/>
                </a:lnTo>
                <a:lnTo>
                  <a:pt x="0" y="1024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a:extLst>
              <a:ext uri="{FF2B5EF4-FFF2-40B4-BE49-F238E27FC236}">
                <a16:creationId xmlns:a16="http://schemas.microsoft.com/office/drawing/2014/main" id="{AF7F73A7-DE82-DCC3-B606-32F83FC8F90A}"/>
              </a:ext>
            </a:extLst>
          </p:cNvPr>
          <p:cNvGrpSpPr/>
          <p:nvPr/>
        </p:nvGrpSpPr>
        <p:grpSpPr>
          <a:xfrm>
            <a:off x="733377" y="2041923"/>
            <a:ext cx="2845451" cy="3363018"/>
            <a:chOff x="0" y="0"/>
            <a:chExt cx="3793935" cy="4484024"/>
          </a:xfrm>
        </p:grpSpPr>
        <p:pic>
          <p:nvPicPr>
            <p:cNvPr id="8" name="Picture 8">
              <a:extLst>
                <a:ext uri="{FF2B5EF4-FFF2-40B4-BE49-F238E27FC236}">
                  <a16:creationId xmlns:a16="http://schemas.microsoft.com/office/drawing/2014/main" id="{362CF7F8-810C-288B-385C-318B4D79673F}"/>
                </a:ext>
              </a:extLst>
            </p:cNvPr>
            <p:cNvPicPr>
              <a:picLocks noChangeAspect="1"/>
            </p:cNvPicPr>
            <p:nvPr/>
          </p:nvPicPr>
          <p:blipFill>
            <a:blip r:embed="rId5"/>
            <a:srcRect l="21847" r="21847"/>
            <a:stretch>
              <a:fillRect/>
            </a:stretch>
          </p:blipFill>
          <p:spPr>
            <a:xfrm>
              <a:off x="0" y="0"/>
              <a:ext cx="3793935" cy="4484024"/>
            </a:xfrm>
            <a:prstGeom prst="rect">
              <a:avLst/>
            </a:prstGeom>
          </p:spPr>
        </p:pic>
      </p:grpSp>
      <p:grpSp>
        <p:nvGrpSpPr>
          <p:cNvPr id="9" name="Group 9">
            <a:extLst>
              <a:ext uri="{FF2B5EF4-FFF2-40B4-BE49-F238E27FC236}">
                <a16:creationId xmlns:a16="http://schemas.microsoft.com/office/drawing/2014/main" id="{6B3902B3-65EC-97CA-2D00-BD0D5E43A1AF}"/>
              </a:ext>
            </a:extLst>
          </p:cNvPr>
          <p:cNvGrpSpPr/>
          <p:nvPr/>
        </p:nvGrpSpPr>
        <p:grpSpPr>
          <a:xfrm>
            <a:off x="733377" y="5583525"/>
            <a:ext cx="4885155" cy="803353"/>
            <a:chOff x="0" y="0"/>
            <a:chExt cx="973362" cy="211583"/>
          </a:xfrm>
        </p:grpSpPr>
        <p:sp>
          <p:nvSpPr>
            <p:cNvPr id="10" name="Freeform 10">
              <a:extLst>
                <a:ext uri="{FF2B5EF4-FFF2-40B4-BE49-F238E27FC236}">
                  <a16:creationId xmlns:a16="http://schemas.microsoft.com/office/drawing/2014/main" id="{8185A386-6C55-A217-7FB4-0F5BB9F65710}"/>
                </a:ext>
              </a:extLst>
            </p:cNvPr>
            <p:cNvSpPr/>
            <p:nvPr/>
          </p:nvSpPr>
          <p:spPr>
            <a:xfrm>
              <a:off x="0" y="0"/>
              <a:ext cx="973362" cy="211583"/>
            </a:xfrm>
            <a:custGeom>
              <a:avLst/>
              <a:gdLst/>
              <a:ahLst/>
              <a:cxnLst/>
              <a:rect l="l" t="t" r="r" b="b"/>
              <a:pathLst>
                <a:path w="973362" h="211583">
                  <a:moveTo>
                    <a:pt x="0" y="0"/>
                  </a:moveTo>
                  <a:lnTo>
                    <a:pt x="973362" y="0"/>
                  </a:lnTo>
                  <a:lnTo>
                    <a:pt x="973362" y="211583"/>
                  </a:lnTo>
                  <a:lnTo>
                    <a:pt x="0" y="211583"/>
                  </a:lnTo>
                  <a:close/>
                </a:path>
              </a:pathLst>
            </a:custGeom>
            <a:gradFill rotWithShape="1">
              <a:gsLst>
                <a:gs pos="0">
                  <a:srgbClr val="78BE20">
                    <a:alpha val="100000"/>
                  </a:srgbClr>
                </a:gs>
                <a:gs pos="100000">
                  <a:srgbClr val="41B6E6">
                    <a:alpha val="100000"/>
                  </a:srgbClr>
                </a:gs>
              </a:gsLst>
              <a:lin ang="0"/>
            </a:gradFill>
            <a:ln cap="sq">
              <a:noFill/>
              <a:prstDash val="solid"/>
              <a:miter/>
            </a:ln>
          </p:spPr>
          <p:txBody>
            <a:bodyPr/>
            <a:lstStyle/>
            <a:p>
              <a:endParaRPr lang="en-GB"/>
            </a:p>
          </p:txBody>
        </p:sp>
        <p:sp>
          <p:nvSpPr>
            <p:cNvPr id="11" name="TextBox 11">
              <a:extLst>
                <a:ext uri="{FF2B5EF4-FFF2-40B4-BE49-F238E27FC236}">
                  <a16:creationId xmlns:a16="http://schemas.microsoft.com/office/drawing/2014/main" id="{E1CD48C5-CE4A-5FCE-45BB-11378BBDF43D}"/>
                </a:ext>
              </a:extLst>
            </p:cNvPr>
            <p:cNvSpPr txBox="1"/>
            <p:nvPr/>
          </p:nvSpPr>
          <p:spPr>
            <a:xfrm>
              <a:off x="0" y="-47625"/>
              <a:ext cx="973362" cy="259208"/>
            </a:xfrm>
            <a:prstGeom prst="rect">
              <a:avLst/>
            </a:prstGeom>
          </p:spPr>
          <p:txBody>
            <a:bodyPr lIns="50800" tIns="50800" rIns="50800" bIns="50800" rtlCol="0" anchor="ctr"/>
            <a:lstStyle/>
            <a:p>
              <a:pPr algn="ctr">
                <a:lnSpc>
                  <a:spcPts val="2940"/>
                </a:lnSpc>
              </a:pPr>
              <a:endParaRPr/>
            </a:p>
          </p:txBody>
        </p:sp>
      </p:grpSp>
      <p:grpSp>
        <p:nvGrpSpPr>
          <p:cNvPr id="14" name="Group 14">
            <a:extLst>
              <a:ext uri="{FF2B5EF4-FFF2-40B4-BE49-F238E27FC236}">
                <a16:creationId xmlns:a16="http://schemas.microsoft.com/office/drawing/2014/main" id="{F3D1F884-56FD-EAEB-F2AA-4E314460DBB3}"/>
              </a:ext>
            </a:extLst>
          </p:cNvPr>
          <p:cNvGrpSpPr/>
          <p:nvPr/>
        </p:nvGrpSpPr>
        <p:grpSpPr>
          <a:xfrm rot="5400000">
            <a:off x="3006942" y="2791112"/>
            <a:ext cx="3360777" cy="1862402"/>
            <a:chOff x="0" y="0"/>
            <a:chExt cx="749419" cy="221906"/>
          </a:xfrm>
        </p:grpSpPr>
        <p:sp>
          <p:nvSpPr>
            <p:cNvPr id="15" name="Freeform 15">
              <a:extLst>
                <a:ext uri="{FF2B5EF4-FFF2-40B4-BE49-F238E27FC236}">
                  <a16:creationId xmlns:a16="http://schemas.microsoft.com/office/drawing/2014/main" id="{378246B7-521F-3B6C-0BAC-16E563086795}"/>
                </a:ext>
              </a:extLst>
            </p:cNvPr>
            <p:cNvSpPr/>
            <p:nvPr/>
          </p:nvSpPr>
          <p:spPr>
            <a:xfrm>
              <a:off x="0" y="0"/>
              <a:ext cx="749419" cy="221906"/>
            </a:xfrm>
            <a:custGeom>
              <a:avLst/>
              <a:gdLst/>
              <a:ahLst/>
              <a:cxnLst/>
              <a:rect l="l" t="t" r="r" b="b"/>
              <a:pathLst>
                <a:path w="749419" h="221906">
                  <a:moveTo>
                    <a:pt x="0" y="0"/>
                  </a:moveTo>
                  <a:lnTo>
                    <a:pt x="749419" y="0"/>
                  </a:lnTo>
                  <a:lnTo>
                    <a:pt x="749419" y="221906"/>
                  </a:lnTo>
                  <a:lnTo>
                    <a:pt x="0" y="221906"/>
                  </a:lnTo>
                  <a:close/>
                </a:path>
              </a:pathLst>
            </a:custGeom>
            <a:gradFill rotWithShape="1">
              <a:gsLst>
                <a:gs pos="0">
                  <a:srgbClr val="AE2573">
                    <a:alpha val="100000"/>
                  </a:srgbClr>
                </a:gs>
                <a:gs pos="100000">
                  <a:srgbClr val="41B6E6">
                    <a:alpha val="100000"/>
                  </a:srgbClr>
                </a:gs>
              </a:gsLst>
              <a:lin ang="5400000"/>
            </a:gradFill>
            <a:ln cap="sq">
              <a:noFill/>
              <a:prstDash val="solid"/>
              <a:miter/>
            </a:ln>
          </p:spPr>
          <p:txBody>
            <a:bodyPr/>
            <a:lstStyle/>
            <a:p>
              <a:endParaRPr lang="en-GB"/>
            </a:p>
          </p:txBody>
        </p:sp>
        <p:sp>
          <p:nvSpPr>
            <p:cNvPr id="16" name="TextBox 16">
              <a:extLst>
                <a:ext uri="{FF2B5EF4-FFF2-40B4-BE49-F238E27FC236}">
                  <a16:creationId xmlns:a16="http://schemas.microsoft.com/office/drawing/2014/main" id="{35B8D898-3899-268C-6D22-327E2105113C}"/>
                </a:ext>
              </a:extLst>
            </p:cNvPr>
            <p:cNvSpPr txBox="1"/>
            <p:nvPr/>
          </p:nvSpPr>
          <p:spPr>
            <a:xfrm>
              <a:off x="0" y="-47625"/>
              <a:ext cx="749419" cy="269531"/>
            </a:xfrm>
            <a:prstGeom prst="rect">
              <a:avLst/>
            </a:prstGeom>
          </p:spPr>
          <p:txBody>
            <a:bodyPr lIns="50800" tIns="50800" rIns="50800" bIns="50800" rtlCol="0" anchor="ctr"/>
            <a:lstStyle/>
            <a:p>
              <a:pPr algn="ctr">
                <a:lnSpc>
                  <a:spcPts val="2940"/>
                </a:lnSpc>
              </a:pPr>
              <a:endParaRPr/>
            </a:p>
          </p:txBody>
        </p:sp>
      </p:grpSp>
      <p:sp>
        <p:nvSpPr>
          <p:cNvPr id="17" name="Freeform 17">
            <a:extLst>
              <a:ext uri="{FF2B5EF4-FFF2-40B4-BE49-F238E27FC236}">
                <a16:creationId xmlns:a16="http://schemas.microsoft.com/office/drawing/2014/main" id="{50D57830-B2B5-CB88-042F-8ABAFC6F4C96}"/>
              </a:ext>
            </a:extLst>
          </p:cNvPr>
          <p:cNvSpPr/>
          <p:nvPr/>
        </p:nvSpPr>
        <p:spPr>
          <a:xfrm>
            <a:off x="646434" y="516367"/>
            <a:ext cx="2529521" cy="1024666"/>
          </a:xfrm>
          <a:custGeom>
            <a:avLst/>
            <a:gdLst/>
            <a:ahLst/>
            <a:cxnLst/>
            <a:rect l="l" t="t" r="r" b="b"/>
            <a:pathLst>
              <a:path w="2529521" h="1024666">
                <a:moveTo>
                  <a:pt x="0" y="0"/>
                </a:moveTo>
                <a:lnTo>
                  <a:pt x="2529520" y="0"/>
                </a:lnTo>
                <a:lnTo>
                  <a:pt x="2529520" y="1024666"/>
                </a:lnTo>
                <a:lnTo>
                  <a:pt x="0" y="1024666"/>
                </a:lnTo>
                <a:lnTo>
                  <a:pt x="0" y="0"/>
                </a:lnTo>
                <a:close/>
              </a:path>
            </a:pathLst>
          </a:custGeom>
          <a:blipFill>
            <a:blip r:embed="rId6"/>
            <a:stretch>
              <a:fillRect/>
            </a:stretch>
          </a:blipFill>
        </p:spPr>
        <p:txBody>
          <a:bodyPr/>
          <a:lstStyle/>
          <a:p>
            <a:endParaRPr lang="en-GB"/>
          </a:p>
        </p:txBody>
      </p:sp>
      <p:sp>
        <p:nvSpPr>
          <p:cNvPr id="18" name="Freeform 18">
            <a:extLst>
              <a:ext uri="{FF2B5EF4-FFF2-40B4-BE49-F238E27FC236}">
                <a16:creationId xmlns:a16="http://schemas.microsoft.com/office/drawing/2014/main" id="{FF1A9148-6D22-9405-928E-315B0C99B270}"/>
              </a:ext>
            </a:extLst>
          </p:cNvPr>
          <p:cNvSpPr/>
          <p:nvPr/>
        </p:nvSpPr>
        <p:spPr>
          <a:xfrm>
            <a:off x="3352800" y="232698"/>
            <a:ext cx="1870314" cy="1320910"/>
          </a:xfrm>
          <a:custGeom>
            <a:avLst/>
            <a:gdLst/>
            <a:ahLst/>
            <a:cxnLst/>
            <a:rect l="l" t="t" r="r" b="b"/>
            <a:pathLst>
              <a:path w="1870314" h="1320910">
                <a:moveTo>
                  <a:pt x="0" y="0"/>
                </a:moveTo>
                <a:lnTo>
                  <a:pt x="1870314" y="0"/>
                </a:lnTo>
                <a:lnTo>
                  <a:pt x="1870314" y="1320909"/>
                </a:lnTo>
                <a:lnTo>
                  <a:pt x="0" y="1320909"/>
                </a:lnTo>
                <a:lnTo>
                  <a:pt x="0" y="0"/>
                </a:lnTo>
                <a:close/>
              </a:path>
            </a:pathLst>
          </a:custGeom>
          <a:blipFill>
            <a:blip r:embed="rId7"/>
            <a:stretch>
              <a:fillRect l="-56" r="-56"/>
            </a:stretch>
          </a:blipFill>
        </p:spPr>
        <p:txBody>
          <a:bodyPr/>
          <a:lstStyle/>
          <a:p>
            <a:endParaRPr lang="en-GB"/>
          </a:p>
        </p:txBody>
      </p:sp>
      <p:pic>
        <p:nvPicPr>
          <p:cNvPr id="20" name="Picture 19" descr="A person and person writing on a board&#10;&#10;AI-generated content may be incorrect.">
            <a:extLst>
              <a:ext uri="{FF2B5EF4-FFF2-40B4-BE49-F238E27FC236}">
                <a16:creationId xmlns:a16="http://schemas.microsoft.com/office/drawing/2014/main" id="{A5080220-08B8-B138-050F-03172B32F8D8}"/>
              </a:ext>
            </a:extLst>
          </p:cNvPr>
          <p:cNvPicPr>
            <a:picLocks noChangeAspect="1"/>
          </p:cNvPicPr>
          <p:nvPr/>
        </p:nvPicPr>
        <p:blipFill>
          <a:blip r:embed="rId8" cstate="print">
            <a:extLst>
              <a:ext uri="{28A0092B-C50C-407E-A947-70E740481C1C}">
                <a14:useLocalDpi xmlns:a14="http://schemas.microsoft.com/office/drawing/2010/main" val="0"/>
              </a:ext>
            </a:extLst>
          </a:blip>
          <a:srcRect l="4972" r="-277"/>
          <a:stretch/>
        </p:blipFill>
        <p:spPr>
          <a:xfrm>
            <a:off x="733377" y="6563568"/>
            <a:ext cx="4885155" cy="3416340"/>
          </a:xfrm>
          <a:prstGeom prst="rect">
            <a:avLst/>
          </a:prstGeom>
        </p:spPr>
      </p:pic>
      <p:pic>
        <p:nvPicPr>
          <p:cNvPr id="3" name="Picture 2">
            <a:extLst>
              <a:ext uri="{FF2B5EF4-FFF2-40B4-BE49-F238E27FC236}">
                <a16:creationId xmlns:a16="http://schemas.microsoft.com/office/drawing/2014/main" id="{E45385DA-E94C-6810-8600-00CC9D9EECC1}"/>
              </a:ext>
            </a:extLst>
          </p:cNvPr>
          <p:cNvPicPr>
            <a:picLocks noChangeAspect="1"/>
          </p:cNvPicPr>
          <p:nvPr/>
        </p:nvPicPr>
        <p:blipFill>
          <a:blip r:embed="rId9"/>
          <a:stretch>
            <a:fillRect/>
          </a:stretch>
        </p:blipFill>
        <p:spPr>
          <a:xfrm>
            <a:off x="6018236" y="2939428"/>
            <a:ext cx="12142023" cy="7248280"/>
          </a:xfrm>
          <a:prstGeom prst="rect">
            <a:avLst/>
          </a:prstGeom>
        </p:spPr>
      </p:pic>
      <p:sp>
        <p:nvSpPr>
          <p:cNvPr id="4" name="TextBox 7">
            <a:extLst>
              <a:ext uri="{FF2B5EF4-FFF2-40B4-BE49-F238E27FC236}">
                <a16:creationId xmlns:a16="http://schemas.microsoft.com/office/drawing/2014/main" id="{282FF0EB-A154-8C03-BC35-85662B3CAC05}"/>
              </a:ext>
            </a:extLst>
          </p:cNvPr>
          <p:cNvSpPr txBox="1"/>
          <p:nvPr/>
        </p:nvSpPr>
        <p:spPr>
          <a:xfrm>
            <a:off x="7643216" y="1232324"/>
            <a:ext cx="8892063" cy="1735860"/>
          </a:xfrm>
          <a:prstGeom prst="rect">
            <a:avLst/>
          </a:prstGeom>
        </p:spPr>
        <p:txBody>
          <a:bodyPr wrap="square" lIns="0" tIns="0" rIns="0" bIns="0" rtlCol="0" anchor="t">
            <a:spAutoFit/>
          </a:bodyPr>
          <a:lstStyle/>
          <a:p>
            <a:pPr marL="0" lvl="0" indent="0" algn="ctr">
              <a:lnSpc>
                <a:spcPts val="7226"/>
              </a:lnSpc>
              <a:spcBef>
                <a:spcPct val="0"/>
              </a:spcBef>
            </a:pPr>
            <a:r>
              <a:rPr lang="en-US" sz="4800" dirty="0">
                <a:solidFill>
                  <a:srgbClr val="253C57"/>
                </a:solidFill>
                <a:latin typeface="Aleo"/>
                <a:ea typeface="Aleo"/>
                <a:cs typeface="Aleo"/>
                <a:sym typeface="Aleo"/>
              </a:rPr>
              <a:t>Applying these principles throughout the research process </a:t>
            </a:r>
          </a:p>
        </p:txBody>
      </p:sp>
    </p:spTree>
    <p:extLst>
      <p:ext uri="{BB962C8B-B14F-4D97-AF65-F5344CB8AC3E}">
        <p14:creationId xmlns:p14="http://schemas.microsoft.com/office/powerpoint/2010/main" val="230352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3C57"/>
        </a:solidFill>
        <a:effectLst/>
      </p:bgPr>
    </p:bg>
    <p:spTree>
      <p:nvGrpSpPr>
        <p:cNvPr id="1" name=""/>
        <p:cNvGrpSpPr/>
        <p:nvPr/>
      </p:nvGrpSpPr>
      <p:grpSpPr>
        <a:xfrm>
          <a:off x="0" y="0"/>
          <a:ext cx="0" cy="0"/>
          <a:chOff x="0" y="0"/>
          <a:chExt cx="0" cy="0"/>
        </a:xfrm>
      </p:grpSpPr>
      <p:sp>
        <p:nvSpPr>
          <p:cNvPr id="2" name="TextBox 2"/>
          <p:cNvSpPr txBox="1"/>
          <p:nvPr/>
        </p:nvSpPr>
        <p:spPr>
          <a:xfrm>
            <a:off x="1028700" y="4338981"/>
            <a:ext cx="4468936" cy="828675"/>
          </a:xfrm>
          <a:prstGeom prst="rect">
            <a:avLst/>
          </a:prstGeom>
        </p:spPr>
        <p:txBody>
          <a:bodyPr lIns="0" tIns="0" rIns="0" bIns="0" rtlCol="0" anchor="t">
            <a:spAutoFit/>
          </a:bodyPr>
          <a:lstStyle/>
          <a:p>
            <a:pPr algn="l">
              <a:lnSpc>
                <a:spcPts val="6599"/>
              </a:lnSpc>
            </a:pPr>
            <a:r>
              <a:rPr lang="en-US" sz="5499">
                <a:solidFill>
                  <a:srgbClr val="FFFFFF"/>
                </a:solidFill>
                <a:latin typeface="Aleo"/>
                <a:ea typeface="Aleo"/>
                <a:cs typeface="Aleo"/>
                <a:sym typeface="Aleo"/>
              </a:rPr>
              <a:t>Contact us</a:t>
            </a:r>
          </a:p>
        </p:txBody>
      </p:sp>
      <p:sp>
        <p:nvSpPr>
          <p:cNvPr id="3" name="TextBox 3"/>
          <p:cNvSpPr txBox="1"/>
          <p:nvPr/>
        </p:nvSpPr>
        <p:spPr>
          <a:xfrm>
            <a:off x="1028700" y="5361535"/>
            <a:ext cx="7153987" cy="863600"/>
          </a:xfrm>
          <a:prstGeom prst="rect">
            <a:avLst/>
          </a:prstGeom>
        </p:spPr>
        <p:txBody>
          <a:bodyPr lIns="0" tIns="0" rIns="0" bIns="0" rtlCol="0" anchor="t">
            <a:spAutoFit/>
          </a:bodyPr>
          <a:lstStyle/>
          <a:p>
            <a:pPr marL="0" lvl="0" indent="0" algn="l">
              <a:lnSpc>
                <a:spcPts val="3249"/>
              </a:lnSpc>
              <a:spcBef>
                <a:spcPct val="0"/>
              </a:spcBef>
            </a:pPr>
            <a:r>
              <a:rPr lang="en-US" sz="2499">
                <a:solidFill>
                  <a:srgbClr val="FFFFFF"/>
                </a:solidFill>
                <a:latin typeface="Frutiger LT Std 1"/>
                <a:ea typeface="Frutiger LT Std 1"/>
                <a:cs typeface="Frutiger LT Std 1"/>
                <a:sym typeface="Frutiger LT Std 1"/>
              </a:rPr>
              <a:t>For more information please visit the Academy website, intranet pages and social profiles</a:t>
            </a:r>
          </a:p>
        </p:txBody>
      </p:sp>
      <p:sp>
        <p:nvSpPr>
          <p:cNvPr id="4" name="TextBox 4"/>
          <p:cNvSpPr txBox="1"/>
          <p:nvPr/>
        </p:nvSpPr>
        <p:spPr>
          <a:xfrm>
            <a:off x="521026" y="6898967"/>
            <a:ext cx="10773922" cy="1982722"/>
          </a:xfrm>
          <a:prstGeom prst="rect">
            <a:avLst/>
          </a:prstGeom>
        </p:spPr>
        <p:txBody>
          <a:bodyPr lIns="0" tIns="0" rIns="0" bIns="0" rtlCol="0" anchor="t">
            <a:spAutoFit/>
          </a:bodyPr>
          <a:lstStyle/>
          <a:p>
            <a:pPr algn="l">
              <a:lnSpc>
                <a:spcPts val="5250"/>
              </a:lnSpc>
            </a:pPr>
            <a:r>
              <a:rPr lang="en-US" sz="3500" dirty="0">
                <a:solidFill>
                  <a:srgbClr val="41B6E6"/>
                </a:solidFill>
                <a:latin typeface="Frutiger LT Std 1"/>
                <a:ea typeface="Frutiger LT Std 1"/>
                <a:cs typeface="Frutiger LT Std 1"/>
                <a:sym typeface="Frutiger LT Std 1"/>
              </a:rPr>
              <a:t>academy.hiowhealthcare.nhs.uk</a:t>
            </a:r>
          </a:p>
          <a:p>
            <a:pPr algn="l">
              <a:lnSpc>
                <a:spcPts val="5250"/>
              </a:lnSpc>
            </a:pPr>
            <a:endParaRPr lang="en-US" sz="3500" dirty="0">
              <a:solidFill>
                <a:srgbClr val="41B6E6"/>
              </a:solidFill>
              <a:latin typeface="Frutiger LT Std 1"/>
              <a:ea typeface="Frutiger LT Std 1"/>
              <a:cs typeface="Frutiger LT Std 1"/>
              <a:sym typeface="Frutiger LT Std 1"/>
            </a:endParaRPr>
          </a:p>
          <a:p>
            <a:pPr algn="l">
              <a:lnSpc>
                <a:spcPts val="5250"/>
              </a:lnSpc>
            </a:pPr>
            <a:r>
              <a:rPr lang="en-US" sz="3500" dirty="0">
                <a:solidFill>
                  <a:srgbClr val="41B6E6"/>
                </a:solidFill>
                <a:latin typeface="Frutiger LT Std 1"/>
                <a:ea typeface="Frutiger LT Std 1"/>
                <a:cs typeface="Frutiger LT Std 1"/>
                <a:sym typeface="Frutiger LT Std 1"/>
              </a:rPr>
              <a:t>Participation Team - hiowh.takepart@nhs.net</a:t>
            </a:r>
          </a:p>
        </p:txBody>
      </p:sp>
      <p:grpSp>
        <p:nvGrpSpPr>
          <p:cNvPr id="5" name="Group 5"/>
          <p:cNvGrpSpPr/>
          <p:nvPr/>
        </p:nvGrpSpPr>
        <p:grpSpPr>
          <a:xfrm>
            <a:off x="11219876" y="0"/>
            <a:ext cx="7068124" cy="10287000"/>
            <a:chOff x="0" y="0"/>
            <a:chExt cx="1861563" cy="2709333"/>
          </a:xfrm>
        </p:grpSpPr>
        <p:sp>
          <p:nvSpPr>
            <p:cNvPr id="6" name="Freeform 6"/>
            <p:cNvSpPr/>
            <p:nvPr/>
          </p:nvSpPr>
          <p:spPr>
            <a:xfrm>
              <a:off x="0" y="0"/>
              <a:ext cx="1861564" cy="2709333"/>
            </a:xfrm>
            <a:custGeom>
              <a:avLst/>
              <a:gdLst/>
              <a:ahLst/>
              <a:cxnLst/>
              <a:rect l="l" t="t" r="r" b="b"/>
              <a:pathLst>
                <a:path w="1861564" h="2709333">
                  <a:moveTo>
                    <a:pt x="0" y="0"/>
                  </a:moveTo>
                  <a:lnTo>
                    <a:pt x="1861564" y="0"/>
                  </a:lnTo>
                  <a:lnTo>
                    <a:pt x="1861564" y="2709333"/>
                  </a:lnTo>
                  <a:lnTo>
                    <a:pt x="0" y="2709333"/>
                  </a:lnTo>
                  <a:close/>
                </a:path>
              </a:pathLst>
            </a:custGeom>
            <a:solidFill>
              <a:srgbClr val="FFFFFF"/>
            </a:solidFill>
          </p:spPr>
          <p:txBody>
            <a:bodyPr/>
            <a:lstStyle/>
            <a:p>
              <a:endParaRPr lang="en-GB"/>
            </a:p>
          </p:txBody>
        </p:sp>
        <p:sp>
          <p:nvSpPr>
            <p:cNvPr id="7" name="TextBox 7"/>
            <p:cNvSpPr txBox="1"/>
            <p:nvPr/>
          </p:nvSpPr>
          <p:spPr>
            <a:xfrm>
              <a:off x="0" y="-57150"/>
              <a:ext cx="1861563" cy="2766483"/>
            </a:xfrm>
            <a:prstGeom prst="rect">
              <a:avLst/>
            </a:prstGeom>
          </p:spPr>
          <p:txBody>
            <a:bodyPr lIns="50800" tIns="50800" rIns="50800" bIns="50800" rtlCol="0" anchor="ctr"/>
            <a:lstStyle/>
            <a:p>
              <a:pPr algn="ctr">
                <a:lnSpc>
                  <a:spcPts val="2240"/>
                </a:lnSpc>
              </a:pPr>
              <a:endParaRPr/>
            </a:p>
          </p:txBody>
        </p:sp>
      </p:grpSp>
      <p:sp>
        <p:nvSpPr>
          <p:cNvPr id="8" name="Freeform 8"/>
          <p:cNvSpPr/>
          <p:nvPr/>
        </p:nvSpPr>
        <p:spPr>
          <a:xfrm>
            <a:off x="12427731" y="8658272"/>
            <a:ext cx="480514" cy="480514"/>
          </a:xfrm>
          <a:custGeom>
            <a:avLst/>
            <a:gdLst/>
            <a:ahLst/>
            <a:cxnLst/>
            <a:rect l="l" t="t" r="r" b="b"/>
            <a:pathLst>
              <a:path w="480514" h="480514">
                <a:moveTo>
                  <a:pt x="0" y="0"/>
                </a:moveTo>
                <a:lnTo>
                  <a:pt x="480513" y="0"/>
                </a:lnTo>
                <a:lnTo>
                  <a:pt x="480513" y="480513"/>
                </a:lnTo>
                <a:lnTo>
                  <a:pt x="0" y="480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12427731" y="7825333"/>
            <a:ext cx="480514" cy="480514"/>
          </a:xfrm>
          <a:custGeom>
            <a:avLst/>
            <a:gdLst/>
            <a:ahLst/>
            <a:cxnLst/>
            <a:rect l="l" t="t" r="r" b="b"/>
            <a:pathLst>
              <a:path w="480514" h="480514">
                <a:moveTo>
                  <a:pt x="0" y="0"/>
                </a:moveTo>
                <a:lnTo>
                  <a:pt x="480513" y="0"/>
                </a:lnTo>
                <a:lnTo>
                  <a:pt x="480513" y="480514"/>
                </a:lnTo>
                <a:lnTo>
                  <a:pt x="0" y="480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12427731" y="6992395"/>
            <a:ext cx="480514" cy="480514"/>
          </a:xfrm>
          <a:custGeom>
            <a:avLst/>
            <a:gdLst/>
            <a:ahLst/>
            <a:cxnLst/>
            <a:rect l="l" t="t" r="r" b="b"/>
            <a:pathLst>
              <a:path w="480514" h="480514">
                <a:moveTo>
                  <a:pt x="0" y="0"/>
                </a:moveTo>
                <a:lnTo>
                  <a:pt x="480513" y="0"/>
                </a:lnTo>
                <a:lnTo>
                  <a:pt x="480513" y="480513"/>
                </a:lnTo>
                <a:lnTo>
                  <a:pt x="0" y="4805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12427731" y="6159456"/>
            <a:ext cx="480514" cy="480514"/>
          </a:xfrm>
          <a:custGeom>
            <a:avLst/>
            <a:gdLst/>
            <a:ahLst/>
            <a:cxnLst/>
            <a:rect l="l" t="t" r="r" b="b"/>
            <a:pathLst>
              <a:path w="480514" h="480514">
                <a:moveTo>
                  <a:pt x="0" y="0"/>
                </a:moveTo>
                <a:lnTo>
                  <a:pt x="480513" y="0"/>
                </a:lnTo>
                <a:lnTo>
                  <a:pt x="480513" y="480514"/>
                </a:lnTo>
                <a:lnTo>
                  <a:pt x="0" y="480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a:off x="12427731" y="5326518"/>
            <a:ext cx="480514" cy="480514"/>
          </a:xfrm>
          <a:custGeom>
            <a:avLst/>
            <a:gdLst/>
            <a:ahLst/>
            <a:cxnLst/>
            <a:rect l="l" t="t" r="r" b="b"/>
            <a:pathLst>
              <a:path w="480514" h="480514">
                <a:moveTo>
                  <a:pt x="0" y="0"/>
                </a:moveTo>
                <a:lnTo>
                  <a:pt x="480513" y="0"/>
                </a:lnTo>
                <a:lnTo>
                  <a:pt x="480513" y="480513"/>
                </a:lnTo>
                <a:lnTo>
                  <a:pt x="0" y="4805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3" name="TextBox 13"/>
          <p:cNvSpPr txBox="1"/>
          <p:nvPr/>
        </p:nvSpPr>
        <p:spPr>
          <a:xfrm>
            <a:off x="13137367" y="5341985"/>
            <a:ext cx="4017850" cy="382905"/>
          </a:xfrm>
          <a:prstGeom prst="rect">
            <a:avLst/>
          </a:prstGeom>
        </p:spPr>
        <p:txBody>
          <a:bodyPr lIns="0" tIns="0" rIns="0" bIns="0" rtlCol="0" anchor="t">
            <a:spAutoFit/>
          </a:bodyPr>
          <a:lstStyle/>
          <a:p>
            <a:pPr marL="0" lvl="0" indent="0" algn="l">
              <a:lnSpc>
                <a:spcPts val="2730"/>
              </a:lnSpc>
              <a:spcBef>
                <a:spcPct val="0"/>
              </a:spcBef>
            </a:pPr>
            <a:r>
              <a:rPr lang="en-US" sz="2100" dirty="0">
                <a:solidFill>
                  <a:srgbClr val="253C57"/>
                </a:solidFill>
                <a:latin typeface="Frutiger LT Std 1"/>
                <a:ea typeface="Frutiger LT Std 1"/>
                <a:cs typeface="Frutiger LT Std 1"/>
                <a:sym typeface="Frutiger LT Std 1"/>
              </a:rPr>
              <a:t>/</a:t>
            </a:r>
            <a:r>
              <a:rPr lang="en-US" sz="2100" dirty="0" err="1">
                <a:solidFill>
                  <a:srgbClr val="253C57"/>
                </a:solidFill>
                <a:latin typeface="Frutiger LT Std 1"/>
                <a:ea typeface="Frutiger LT Std 1"/>
                <a:cs typeface="Frutiger LT Std 1"/>
                <a:sym typeface="Frutiger LT Std 1"/>
              </a:rPr>
              <a:t>solentacademy</a:t>
            </a:r>
            <a:endParaRPr lang="en-US" sz="2100" dirty="0">
              <a:solidFill>
                <a:srgbClr val="253C57"/>
              </a:solidFill>
              <a:latin typeface="Frutiger LT Std 1"/>
              <a:ea typeface="Frutiger LT Std 1"/>
              <a:cs typeface="Frutiger LT Std 1"/>
              <a:sym typeface="Frutiger LT Std 1"/>
            </a:endParaRPr>
          </a:p>
        </p:txBody>
      </p:sp>
      <p:sp>
        <p:nvSpPr>
          <p:cNvPr id="14" name="TextBox 14"/>
          <p:cNvSpPr txBox="1"/>
          <p:nvPr/>
        </p:nvSpPr>
        <p:spPr>
          <a:xfrm>
            <a:off x="13137367" y="6174923"/>
            <a:ext cx="4017850" cy="382905"/>
          </a:xfrm>
          <a:prstGeom prst="rect">
            <a:avLst/>
          </a:prstGeom>
        </p:spPr>
        <p:txBody>
          <a:bodyPr lIns="0" tIns="0" rIns="0" bIns="0" rtlCol="0" anchor="t">
            <a:spAutoFit/>
          </a:bodyPr>
          <a:lstStyle/>
          <a:p>
            <a:pPr marL="0" lvl="0" indent="0" algn="l">
              <a:lnSpc>
                <a:spcPts val="2730"/>
              </a:lnSpc>
              <a:spcBef>
                <a:spcPct val="0"/>
              </a:spcBef>
            </a:pPr>
            <a:r>
              <a:rPr lang="en-US" sz="2100">
                <a:solidFill>
                  <a:srgbClr val="253C57"/>
                </a:solidFill>
                <a:latin typeface="Frutiger LT Std 1"/>
                <a:ea typeface="Frutiger LT Std 1"/>
                <a:cs typeface="Frutiger LT Std 1"/>
                <a:sym typeface="Frutiger LT Std 1"/>
              </a:rPr>
              <a:t>@hiowhacademy</a:t>
            </a:r>
          </a:p>
        </p:txBody>
      </p:sp>
      <p:sp>
        <p:nvSpPr>
          <p:cNvPr id="15" name="TextBox 15"/>
          <p:cNvSpPr txBox="1"/>
          <p:nvPr/>
        </p:nvSpPr>
        <p:spPr>
          <a:xfrm>
            <a:off x="13137367" y="7007862"/>
            <a:ext cx="5065946" cy="382905"/>
          </a:xfrm>
          <a:prstGeom prst="rect">
            <a:avLst/>
          </a:prstGeom>
        </p:spPr>
        <p:txBody>
          <a:bodyPr lIns="0" tIns="0" rIns="0" bIns="0" rtlCol="0" anchor="t">
            <a:spAutoFit/>
          </a:bodyPr>
          <a:lstStyle/>
          <a:p>
            <a:pPr marL="0" lvl="0" indent="0" algn="l">
              <a:lnSpc>
                <a:spcPts val="2730"/>
              </a:lnSpc>
              <a:spcBef>
                <a:spcPct val="0"/>
              </a:spcBef>
            </a:pPr>
            <a:r>
              <a:rPr lang="en-US" sz="2100">
                <a:solidFill>
                  <a:srgbClr val="253C57"/>
                </a:solidFill>
                <a:latin typeface="Frutiger LT Std 1"/>
                <a:ea typeface="Frutiger LT Std 1"/>
                <a:cs typeface="Frutiger LT Std 1"/>
                <a:sym typeface="Frutiger LT Std 1"/>
              </a:rPr>
              <a:t>Academy of Research &amp; Improvement</a:t>
            </a:r>
          </a:p>
        </p:txBody>
      </p:sp>
      <p:sp>
        <p:nvSpPr>
          <p:cNvPr id="16" name="TextBox 16"/>
          <p:cNvSpPr txBox="1"/>
          <p:nvPr/>
        </p:nvSpPr>
        <p:spPr>
          <a:xfrm>
            <a:off x="13137367" y="7840800"/>
            <a:ext cx="4017850" cy="382905"/>
          </a:xfrm>
          <a:prstGeom prst="rect">
            <a:avLst/>
          </a:prstGeom>
        </p:spPr>
        <p:txBody>
          <a:bodyPr lIns="0" tIns="0" rIns="0" bIns="0" rtlCol="0" anchor="t">
            <a:spAutoFit/>
          </a:bodyPr>
          <a:lstStyle/>
          <a:p>
            <a:pPr marL="0" lvl="0" indent="0" algn="l">
              <a:lnSpc>
                <a:spcPts val="2730"/>
              </a:lnSpc>
              <a:spcBef>
                <a:spcPct val="0"/>
              </a:spcBef>
            </a:pPr>
            <a:r>
              <a:rPr lang="en-US" sz="2100">
                <a:solidFill>
                  <a:srgbClr val="253C57"/>
                </a:solidFill>
                <a:latin typeface="Frutiger LT Std 1"/>
                <a:ea typeface="Frutiger LT Std 1"/>
                <a:cs typeface="Frutiger LT Std 1"/>
                <a:sym typeface="Frutiger LT Std 1"/>
              </a:rPr>
              <a:t>@hiowacademy</a:t>
            </a:r>
          </a:p>
        </p:txBody>
      </p:sp>
      <p:sp>
        <p:nvSpPr>
          <p:cNvPr id="17" name="TextBox 17"/>
          <p:cNvSpPr txBox="1"/>
          <p:nvPr/>
        </p:nvSpPr>
        <p:spPr>
          <a:xfrm>
            <a:off x="13137367" y="8673739"/>
            <a:ext cx="4017850" cy="382905"/>
          </a:xfrm>
          <a:prstGeom prst="rect">
            <a:avLst/>
          </a:prstGeom>
        </p:spPr>
        <p:txBody>
          <a:bodyPr lIns="0" tIns="0" rIns="0" bIns="0" rtlCol="0" anchor="t">
            <a:spAutoFit/>
          </a:bodyPr>
          <a:lstStyle/>
          <a:p>
            <a:pPr marL="0" lvl="0" indent="0" algn="l">
              <a:lnSpc>
                <a:spcPts val="2730"/>
              </a:lnSpc>
              <a:spcBef>
                <a:spcPct val="0"/>
              </a:spcBef>
            </a:pPr>
            <a:r>
              <a:rPr lang="en-US" sz="2100">
                <a:solidFill>
                  <a:srgbClr val="253C57"/>
                </a:solidFill>
                <a:latin typeface="Frutiger LT Std 1"/>
                <a:ea typeface="Frutiger LT Std 1"/>
                <a:cs typeface="Frutiger LT Std 1"/>
                <a:sym typeface="Frutiger LT Std 1"/>
              </a:rPr>
              <a:t>@hiowhacademy</a:t>
            </a:r>
          </a:p>
        </p:txBody>
      </p:sp>
      <p:sp>
        <p:nvSpPr>
          <p:cNvPr id="18" name="Freeform 18"/>
          <p:cNvSpPr/>
          <p:nvPr/>
        </p:nvSpPr>
        <p:spPr>
          <a:xfrm>
            <a:off x="15292019" y="447920"/>
            <a:ext cx="2621238" cy="1024666"/>
          </a:xfrm>
          <a:custGeom>
            <a:avLst/>
            <a:gdLst/>
            <a:ahLst/>
            <a:cxnLst/>
            <a:rect l="l" t="t" r="r" b="b"/>
            <a:pathLst>
              <a:path w="2621238" h="1024666">
                <a:moveTo>
                  <a:pt x="0" y="0"/>
                </a:moveTo>
                <a:lnTo>
                  <a:pt x="2621238" y="0"/>
                </a:lnTo>
                <a:lnTo>
                  <a:pt x="2621238" y="1024666"/>
                </a:lnTo>
                <a:lnTo>
                  <a:pt x="0" y="10246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19" name="Group 19"/>
          <p:cNvGrpSpPr/>
          <p:nvPr/>
        </p:nvGrpSpPr>
        <p:grpSpPr>
          <a:xfrm>
            <a:off x="0" y="10020300"/>
            <a:ext cx="18288000" cy="266700"/>
            <a:chOff x="0" y="0"/>
            <a:chExt cx="24384000" cy="355600"/>
          </a:xfrm>
        </p:grpSpPr>
        <p:grpSp>
          <p:nvGrpSpPr>
            <p:cNvPr id="20" name="Group 20"/>
            <p:cNvGrpSpPr/>
            <p:nvPr/>
          </p:nvGrpSpPr>
          <p:grpSpPr>
            <a:xfrm>
              <a:off x="0" y="0"/>
              <a:ext cx="14960101" cy="355600"/>
              <a:chOff x="0" y="0"/>
              <a:chExt cx="2955082" cy="70242"/>
            </a:xfrm>
          </p:grpSpPr>
          <p:sp>
            <p:nvSpPr>
              <p:cNvPr id="21" name="Freeform 21"/>
              <p:cNvSpPr/>
              <p:nvPr/>
            </p:nvSpPr>
            <p:spPr>
              <a:xfrm>
                <a:off x="0" y="0"/>
                <a:ext cx="2955082" cy="70242"/>
              </a:xfrm>
              <a:custGeom>
                <a:avLst/>
                <a:gdLst/>
                <a:ahLst/>
                <a:cxnLst/>
                <a:rect l="l" t="t" r="r" b="b"/>
                <a:pathLst>
                  <a:path w="2955082" h="70242">
                    <a:moveTo>
                      <a:pt x="0" y="0"/>
                    </a:moveTo>
                    <a:lnTo>
                      <a:pt x="2955082" y="0"/>
                    </a:lnTo>
                    <a:lnTo>
                      <a:pt x="2955082" y="70242"/>
                    </a:lnTo>
                    <a:lnTo>
                      <a:pt x="0" y="70242"/>
                    </a:lnTo>
                    <a:close/>
                  </a:path>
                </a:pathLst>
              </a:custGeom>
              <a:gradFill rotWithShape="1">
                <a:gsLst>
                  <a:gs pos="0">
                    <a:srgbClr val="78BE20">
                      <a:alpha val="100000"/>
                    </a:srgbClr>
                  </a:gs>
                  <a:gs pos="100000">
                    <a:srgbClr val="41B6E6">
                      <a:alpha val="100000"/>
                    </a:srgbClr>
                  </a:gs>
                </a:gsLst>
                <a:lin ang="0"/>
              </a:gradFill>
              <a:ln cap="sq">
                <a:noFill/>
                <a:prstDash val="solid"/>
                <a:miter/>
              </a:ln>
            </p:spPr>
            <p:txBody>
              <a:bodyPr/>
              <a:lstStyle/>
              <a:p>
                <a:endParaRPr lang="en-GB"/>
              </a:p>
            </p:txBody>
          </p:sp>
          <p:sp>
            <p:nvSpPr>
              <p:cNvPr id="22" name="TextBox 22"/>
              <p:cNvSpPr txBox="1"/>
              <p:nvPr/>
            </p:nvSpPr>
            <p:spPr>
              <a:xfrm>
                <a:off x="0" y="-47625"/>
                <a:ext cx="2955082" cy="117867"/>
              </a:xfrm>
              <a:prstGeom prst="rect">
                <a:avLst/>
              </a:prstGeom>
            </p:spPr>
            <p:txBody>
              <a:bodyPr lIns="50800" tIns="50800" rIns="50800" bIns="50800" rtlCol="0" anchor="ctr"/>
              <a:lstStyle/>
              <a:p>
                <a:pPr algn="ctr">
                  <a:lnSpc>
                    <a:spcPts val="2940"/>
                  </a:lnSpc>
                </a:pPr>
                <a:endParaRPr/>
              </a:p>
            </p:txBody>
          </p:sp>
        </p:grpSp>
        <p:grpSp>
          <p:nvGrpSpPr>
            <p:cNvPr id="23" name="Group 23"/>
            <p:cNvGrpSpPr/>
            <p:nvPr/>
          </p:nvGrpSpPr>
          <p:grpSpPr>
            <a:xfrm>
              <a:off x="14948433" y="0"/>
              <a:ext cx="9435567" cy="355600"/>
              <a:chOff x="0" y="0"/>
              <a:chExt cx="1863816" cy="70242"/>
            </a:xfrm>
          </p:grpSpPr>
          <p:sp>
            <p:nvSpPr>
              <p:cNvPr id="24" name="Freeform 24"/>
              <p:cNvSpPr/>
              <p:nvPr/>
            </p:nvSpPr>
            <p:spPr>
              <a:xfrm>
                <a:off x="0" y="0"/>
                <a:ext cx="1863816" cy="70242"/>
              </a:xfrm>
              <a:custGeom>
                <a:avLst/>
                <a:gdLst/>
                <a:ahLst/>
                <a:cxnLst/>
                <a:rect l="l" t="t" r="r" b="b"/>
                <a:pathLst>
                  <a:path w="1863816" h="70242">
                    <a:moveTo>
                      <a:pt x="0" y="0"/>
                    </a:moveTo>
                    <a:lnTo>
                      <a:pt x="1863816" y="0"/>
                    </a:lnTo>
                    <a:lnTo>
                      <a:pt x="1863816" y="70242"/>
                    </a:lnTo>
                    <a:lnTo>
                      <a:pt x="0" y="70242"/>
                    </a:lnTo>
                    <a:close/>
                  </a:path>
                </a:pathLst>
              </a:custGeom>
              <a:solidFill>
                <a:srgbClr val="253C57"/>
              </a:solidFill>
              <a:ln cap="sq">
                <a:noFill/>
                <a:prstDash val="solid"/>
                <a:miter/>
              </a:ln>
            </p:spPr>
            <p:txBody>
              <a:bodyPr/>
              <a:lstStyle/>
              <a:p>
                <a:endParaRPr lang="en-GB"/>
              </a:p>
            </p:txBody>
          </p:sp>
          <p:sp>
            <p:nvSpPr>
              <p:cNvPr id="25" name="TextBox 25"/>
              <p:cNvSpPr txBox="1"/>
              <p:nvPr/>
            </p:nvSpPr>
            <p:spPr>
              <a:xfrm>
                <a:off x="0" y="-47625"/>
                <a:ext cx="1863816" cy="117867"/>
              </a:xfrm>
              <a:prstGeom prst="rect">
                <a:avLst/>
              </a:prstGeom>
            </p:spPr>
            <p:txBody>
              <a:bodyPr lIns="50800" tIns="50800" rIns="50800" bIns="50800" rtlCol="0" anchor="ctr"/>
              <a:lstStyle/>
              <a:p>
                <a:pPr algn="ctr">
                  <a:lnSpc>
                    <a:spcPts val="2940"/>
                  </a:lnSpc>
                </a:pPr>
                <a:endParaRPr/>
              </a:p>
            </p:txBody>
          </p:sp>
        </p:grpSp>
      </p:grpSp>
      <p:sp>
        <p:nvSpPr>
          <p:cNvPr id="26" name="Freeform 26"/>
          <p:cNvSpPr/>
          <p:nvPr/>
        </p:nvSpPr>
        <p:spPr>
          <a:xfrm>
            <a:off x="646434" y="516367"/>
            <a:ext cx="2529521" cy="1024666"/>
          </a:xfrm>
          <a:custGeom>
            <a:avLst/>
            <a:gdLst/>
            <a:ahLst/>
            <a:cxnLst/>
            <a:rect l="l" t="t" r="r" b="b"/>
            <a:pathLst>
              <a:path w="2529521" h="1024666">
                <a:moveTo>
                  <a:pt x="0" y="0"/>
                </a:moveTo>
                <a:lnTo>
                  <a:pt x="2529520" y="0"/>
                </a:lnTo>
                <a:lnTo>
                  <a:pt x="2529520" y="1024666"/>
                </a:lnTo>
                <a:lnTo>
                  <a:pt x="0" y="1024666"/>
                </a:lnTo>
                <a:lnTo>
                  <a:pt x="0" y="0"/>
                </a:lnTo>
                <a:close/>
              </a:path>
            </a:pathLst>
          </a:custGeom>
          <a:blipFill>
            <a:blip r:embed="rId14"/>
            <a:stretch>
              <a:fillRect/>
            </a:stretch>
          </a:blipFill>
        </p:spPr>
        <p:txBody>
          <a:bodyPr/>
          <a:lstStyle/>
          <a:p>
            <a:endParaRPr lang="en-GB"/>
          </a:p>
        </p:txBody>
      </p:sp>
      <p:sp>
        <p:nvSpPr>
          <p:cNvPr id="27" name="Freeform 27"/>
          <p:cNvSpPr/>
          <p:nvPr/>
        </p:nvSpPr>
        <p:spPr>
          <a:xfrm>
            <a:off x="12832894" y="353764"/>
            <a:ext cx="1870314" cy="1320910"/>
          </a:xfrm>
          <a:custGeom>
            <a:avLst/>
            <a:gdLst/>
            <a:ahLst/>
            <a:cxnLst/>
            <a:rect l="l" t="t" r="r" b="b"/>
            <a:pathLst>
              <a:path w="1870314" h="1320910">
                <a:moveTo>
                  <a:pt x="0" y="0"/>
                </a:moveTo>
                <a:lnTo>
                  <a:pt x="1870314" y="0"/>
                </a:lnTo>
                <a:lnTo>
                  <a:pt x="1870314" y="1320909"/>
                </a:lnTo>
                <a:lnTo>
                  <a:pt x="0" y="1320909"/>
                </a:lnTo>
                <a:lnTo>
                  <a:pt x="0" y="0"/>
                </a:lnTo>
                <a:close/>
              </a:path>
            </a:pathLst>
          </a:custGeom>
          <a:blipFill>
            <a:blip r:embed="rId15"/>
            <a:stretch>
              <a:fillRect l="-56" r="-56"/>
            </a:stretch>
          </a:blipFill>
        </p:spPr>
        <p:txBody>
          <a:bodyPr/>
          <a:lstStyle/>
          <a:p>
            <a:endParaRPr lang="en-GB"/>
          </a:p>
        </p:txBody>
      </p:sp>
      <p:sp>
        <p:nvSpPr>
          <p:cNvPr id="29" name="Rectangle 1">
            <a:extLst>
              <a:ext uri="{FF2B5EF4-FFF2-40B4-BE49-F238E27FC236}">
                <a16:creationId xmlns:a16="http://schemas.microsoft.com/office/drawing/2014/main" id="{135BF0EE-724E-2F88-5644-649308D95E54}"/>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hiowh.takepart@nhs.net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B67C-3D26-7542-B239-1C847AFFBFF4}"/>
              </a:ext>
            </a:extLst>
          </p:cNvPr>
          <p:cNvSpPr>
            <a:spLocks noGrp="1"/>
          </p:cNvSpPr>
          <p:nvPr>
            <p:ph type="ctrTitle"/>
          </p:nvPr>
        </p:nvSpPr>
        <p:spPr>
          <a:xfrm>
            <a:off x="409520" y="5753159"/>
            <a:ext cx="16002000" cy="1260998"/>
          </a:xfrm>
        </p:spPr>
        <p:txBody>
          <a:bodyPr>
            <a:normAutofit/>
          </a:bodyPr>
          <a:lstStyle/>
          <a:p>
            <a:r>
              <a:rPr lang="en-GB" sz="6600"/>
              <a:t>oung</a:t>
            </a:r>
            <a:r>
              <a:rPr lang="en-GB" sz="6600" dirty="0"/>
              <a:t> people as researchers</a:t>
            </a:r>
          </a:p>
        </p:txBody>
      </p:sp>
      <p:pic>
        <p:nvPicPr>
          <p:cNvPr id="4" name="Picture 3">
            <a:extLst>
              <a:ext uri="{FF2B5EF4-FFF2-40B4-BE49-F238E27FC236}">
                <a16:creationId xmlns:a16="http://schemas.microsoft.com/office/drawing/2014/main" id="{57404C0C-68AC-4297-94A6-F5B28C1F8B40}"/>
              </a:ext>
            </a:extLst>
          </p:cNvPr>
          <p:cNvPicPr>
            <a:picLocks noChangeAspect="1"/>
          </p:cNvPicPr>
          <p:nvPr/>
        </p:nvPicPr>
        <p:blipFill>
          <a:blip r:embed="rId2"/>
          <a:stretch>
            <a:fillRect/>
          </a:stretch>
        </p:blipFill>
        <p:spPr>
          <a:xfrm>
            <a:off x="14599049" y="9190834"/>
            <a:ext cx="2813316" cy="706601"/>
          </a:xfrm>
          <a:prstGeom prst="rect">
            <a:avLst/>
          </a:prstGeom>
        </p:spPr>
      </p:pic>
      <p:sp>
        <p:nvSpPr>
          <p:cNvPr id="7" name="TextBox 6">
            <a:extLst>
              <a:ext uri="{FF2B5EF4-FFF2-40B4-BE49-F238E27FC236}">
                <a16:creationId xmlns:a16="http://schemas.microsoft.com/office/drawing/2014/main" id="{71FD65E6-FF49-45BD-7AA9-CB95CAB40A5A}"/>
              </a:ext>
            </a:extLst>
          </p:cNvPr>
          <p:cNvSpPr txBox="1"/>
          <p:nvPr/>
        </p:nvSpPr>
        <p:spPr>
          <a:xfrm>
            <a:off x="1728422" y="7090259"/>
            <a:ext cx="14044980" cy="1661993"/>
          </a:xfrm>
          <a:prstGeom prst="rect">
            <a:avLst/>
          </a:prstGeom>
          <a:noFill/>
        </p:spPr>
        <p:txBody>
          <a:bodyPr wrap="square">
            <a:spAutoFit/>
          </a:bodyPr>
          <a:lstStyle/>
          <a:p>
            <a:pPr>
              <a:spcAft>
                <a:spcPts val="900"/>
              </a:spcAft>
            </a:pPr>
            <a:r>
              <a:rPr lang="en-GB" sz="2700" dirty="0">
                <a:ea typeface="Verdana" panose="020B0604030504040204" pitchFamily="34" charset="0"/>
              </a:rPr>
              <a:t>Mary Barker</a:t>
            </a:r>
            <a:endParaRPr lang="en-GB" sz="2700" baseline="30000" dirty="0">
              <a:ea typeface="Verdana" panose="020B0604030504040204" pitchFamily="34" charset="0"/>
            </a:endParaRPr>
          </a:p>
          <a:p>
            <a:pPr>
              <a:spcAft>
                <a:spcPts val="900"/>
              </a:spcAft>
            </a:pPr>
            <a:r>
              <a:rPr lang="en-GB" dirty="0">
                <a:ea typeface="Verdana" panose="020B0604030504040204" pitchFamily="34" charset="0"/>
              </a:rPr>
              <a:t>School of Health Sciences, Faculty of Environmental and Life Sciences AND MRC Lifecourse Epidemiology Centre, Faculty of Medicine, University of Southampton, UK; </a:t>
            </a:r>
          </a:p>
          <a:p>
            <a:pPr>
              <a:spcAft>
                <a:spcPts val="900"/>
              </a:spcAft>
            </a:pPr>
            <a:r>
              <a:rPr lang="en-GB" altLang="en-US" sz="2400" i="1" dirty="0">
                <a:ea typeface="Verdana" panose="020B0604030504040204" pitchFamily="34" charset="0"/>
              </a:rPr>
              <a:t>CAHPR webinar</a:t>
            </a:r>
            <a:r>
              <a:rPr lang="en-US" altLang="en-US" sz="2400" i="1" dirty="0">
                <a:ea typeface="Verdana" panose="020B0604030504040204" pitchFamily="34" charset="0"/>
              </a:rPr>
              <a:t>, 6 November 2025</a:t>
            </a:r>
            <a:r>
              <a:rPr lang="en-US" altLang="en-US" sz="2400" i="1" dirty="0">
                <a:gradFill>
                  <a:gsLst>
                    <a:gs pos="0">
                      <a:srgbClr val="C2272D">
                        <a:alpha val="85000"/>
                      </a:srgbClr>
                    </a:gs>
                    <a:gs pos="56000">
                      <a:srgbClr val="FB6F42">
                        <a:alpha val="85000"/>
                      </a:srgbClr>
                    </a:gs>
                    <a:gs pos="76000">
                      <a:srgbClr val="FE763B">
                        <a:alpha val="85000"/>
                      </a:srgbClr>
                    </a:gs>
                    <a:gs pos="30000">
                      <a:srgbClr val="FB6543">
                        <a:alpha val="85000"/>
                      </a:srgbClr>
                    </a:gs>
                    <a:gs pos="100000">
                      <a:srgbClr val="FE9224">
                        <a:alpha val="85000"/>
                      </a:srgbClr>
                    </a:gs>
                  </a:gsLst>
                  <a:lin ang="13500000" scaled="1"/>
                </a:gradFill>
                <a:ea typeface="Verdana" panose="020B0604030504040204" pitchFamily="34" charset="0"/>
              </a:rPr>
              <a:t> </a:t>
            </a:r>
          </a:p>
        </p:txBody>
      </p:sp>
      <p:pic>
        <p:nvPicPr>
          <p:cNvPr id="6" name="Picture 5">
            <a:extLst>
              <a:ext uri="{FF2B5EF4-FFF2-40B4-BE49-F238E27FC236}">
                <a16:creationId xmlns:a16="http://schemas.microsoft.com/office/drawing/2014/main" id="{FEF87550-04C3-F862-4A67-515FB1F6CE08}"/>
              </a:ext>
            </a:extLst>
          </p:cNvPr>
          <p:cNvPicPr>
            <a:picLocks noChangeAspect="1"/>
          </p:cNvPicPr>
          <p:nvPr/>
        </p:nvPicPr>
        <p:blipFill>
          <a:blip r:embed="rId3"/>
          <a:stretch>
            <a:fillRect/>
          </a:stretch>
        </p:blipFill>
        <p:spPr>
          <a:xfrm>
            <a:off x="4562761" y="24860"/>
            <a:ext cx="9423734" cy="5300852"/>
          </a:xfrm>
          <a:prstGeom prst="rect">
            <a:avLst/>
          </a:prstGeom>
        </p:spPr>
      </p:pic>
      <p:pic>
        <p:nvPicPr>
          <p:cNvPr id="10" name="Picture 2">
            <a:extLst>
              <a:ext uri="{FF2B5EF4-FFF2-40B4-BE49-F238E27FC236}">
                <a16:creationId xmlns:a16="http://schemas.microsoft.com/office/drawing/2014/main" id="{09733191-4E7B-2D50-326A-73EFA57E6A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121" y="528207"/>
            <a:ext cx="4142387" cy="56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131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437B84-6641-649E-2F9E-756F5AFA2BBA}"/>
              </a:ext>
            </a:extLst>
          </p:cNvPr>
          <p:cNvPicPr>
            <a:picLocks noChangeAspect="1"/>
          </p:cNvPicPr>
          <p:nvPr/>
        </p:nvPicPr>
        <p:blipFill>
          <a:blip r:embed="rId2"/>
          <a:stretch>
            <a:fillRect/>
          </a:stretch>
        </p:blipFill>
        <p:spPr>
          <a:xfrm>
            <a:off x="1397726" y="1225713"/>
            <a:ext cx="15435065" cy="8672607"/>
          </a:xfrm>
          <a:prstGeom prst="rect">
            <a:avLst/>
          </a:prstGeom>
        </p:spPr>
      </p:pic>
      <p:sp>
        <p:nvSpPr>
          <p:cNvPr id="2" name="Oval 1">
            <a:extLst>
              <a:ext uri="{FF2B5EF4-FFF2-40B4-BE49-F238E27FC236}">
                <a16:creationId xmlns:a16="http://schemas.microsoft.com/office/drawing/2014/main" id="{D10B4759-49CC-B890-083E-793380D7B1C7}"/>
              </a:ext>
            </a:extLst>
          </p:cNvPr>
          <p:cNvSpPr/>
          <p:nvPr/>
        </p:nvSpPr>
        <p:spPr>
          <a:xfrm>
            <a:off x="1143644" y="5927925"/>
            <a:ext cx="2534195" cy="1371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 name="Rectangle: Rounded Corners 6">
            <a:extLst>
              <a:ext uri="{FF2B5EF4-FFF2-40B4-BE49-F238E27FC236}">
                <a16:creationId xmlns:a16="http://schemas.microsoft.com/office/drawing/2014/main" id="{24F30FC1-1451-C43F-8A7D-BCED7F892A7A}"/>
              </a:ext>
            </a:extLst>
          </p:cNvPr>
          <p:cNvSpPr/>
          <p:nvPr/>
        </p:nvSpPr>
        <p:spPr>
          <a:xfrm>
            <a:off x="13805771" y="1124712"/>
            <a:ext cx="3027020" cy="4775781"/>
          </a:xfrm>
          <a:prstGeom prst="roundRect">
            <a:avLst/>
          </a:prstGeom>
          <a:solidFill>
            <a:srgbClr val="F9FB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pic>
        <p:nvPicPr>
          <p:cNvPr id="1026" name="Picture 2">
            <a:extLst>
              <a:ext uri="{FF2B5EF4-FFF2-40B4-BE49-F238E27FC236}">
                <a16:creationId xmlns:a16="http://schemas.microsoft.com/office/drawing/2014/main" id="{8C1D7D95-4C8A-B37D-652A-3E346B3996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314" y="447747"/>
            <a:ext cx="4937414" cy="6769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23AE061-55F2-D8E3-9644-0D635B477B82}"/>
              </a:ext>
            </a:extLst>
          </p:cNvPr>
          <p:cNvSpPr/>
          <p:nvPr/>
        </p:nvSpPr>
        <p:spPr>
          <a:xfrm>
            <a:off x="1397726" y="6309360"/>
            <a:ext cx="2026034" cy="480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50" dirty="0" err="1">
                <a:solidFill>
                  <a:schemeClr val="bg2"/>
                </a:solidFill>
                <a:latin typeface="Arial" panose="020B0604020202020204" pitchFamily="34" charset="0"/>
                <a:cs typeface="Arial" panose="020B0604020202020204" pitchFamily="34" charset="0"/>
              </a:rPr>
              <a:t>NxtGen</a:t>
            </a:r>
            <a:r>
              <a:rPr lang="en-GB" sz="1650" dirty="0">
                <a:solidFill>
                  <a:schemeClr val="bg2"/>
                </a:solidFill>
                <a:latin typeface="Arial" panose="020B0604020202020204" pitchFamily="34" charset="0"/>
                <a:cs typeface="Arial" panose="020B0604020202020204" pitchFamily="34" charset="0"/>
              </a:rPr>
              <a:t> Researcher Programme</a:t>
            </a:r>
          </a:p>
        </p:txBody>
      </p:sp>
    </p:spTree>
    <p:extLst>
      <p:ext uri="{BB962C8B-B14F-4D97-AF65-F5344CB8AC3E}">
        <p14:creationId xmlns:p14="http://schemas.microsoft.com/office/powerpoint/2010/main" val="1553167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table with a projector screen&#10;&#10;Description automatically generated">
            <a:extLst>
              <a:ext uri="{FF2B5EF4-FFF2-40B4-BE49-F238E27FC236}">
                <a16:creationId xmlns:a16="http://schemas.microsoft.com/office/drawing/2014/main" id="{18F2E5AE-138E-B9D4-3C7A-0508CC07139D}"/>
              </a:ext>
            </a:extLst>
          </p:cNvPr>
          <p:cNvPicPr>
            <a:picLocks noChangeAspect="1"/>
          </p:cNvPicPr>
          <p:nvPr/>
        </p:nvPicPr>
        <p:blipFill>
          <a:blip r:embed="rId2"/>
          <a:stretch>
            <a:fillRect/>
          </a:stretch>
        </p:blipFill>
        <p:spPr>
          <a:xfrm>
            <a:off x="14747050" y="3589315"/>
            <a:ext cx="2694401" cy="3108371"/>
          </a:xfrm>
          <a:prstGeom prst="rect">
            <a:avLst/>
          </a:prstGeom>
        </p:spPr>
      </p:pic>
      <p:pic>
        <p:nvPicPr>
          <p:cNvPr id="3" name="Picture 2">
            <a:extLst>
              <a:ext uri="{FF2B5EF4-FFF2-40B4-BE49-F238E27FC236}">
                <a16:creationId xmlns:a16="http://schemas.microsoft.com/office/drawing/2014/main" id="{55BF731C-948C-4FF2-5A8E-CB2B03B31DB2}"/>
              </a:ext>
            </a:extLst>
          </p:cNvPr>
          <p:cNvPicPr>
            <a:picLocks noChangeAspect="1"/>
          </p:cNvPicPr>
          <p:nvPr/>
        </p:nvPicPr>
        <p:blipFill>
          <a:blip r:embed="rId3"/>
          <a:stretch>
            <a:fillRect/>
          </a:stretch>
        </p:blipFill>
        <p:spPr>
          <a:xfrm>
            <a:off x="14004551" y="1537155"/>
            <a:ext cx="3436899" cy="2052159"/>
          </a:xfrm>
          <a:prstGeom prst="rect">
            <a:avLst/>
          </a:prstGeom>
        </p:spPr>
      </p:pic>
      <p:pic>
        <p:nvPicPr>
          <p:cNvPr id="5" name="Picture 4">
            <a:extLst>
              <a:ext uri="{FF2B5EF4-FFF2-40B4-BE49-F238E27FC236}">
                <a16:creationId xmlns:a16="http://schemas.microsoft.com/office/drawing/2014/main" id="{2DC79F3B-9238-F529-248A-E11193BECC7C}"/>
              </a:ext>
            </a:extLst>
          </p:cNvPr>
          <p:cNvPicPr>
            <a:picLocks noChangeAspect="1"/>
          </p:cNvPicPr>
          <p:nvPr/>
        </p:nvPicPr>
        <p:blipFill>
          <a:blip r:embed="rId4"/>
          <a:stretch>
            <a:fillRect/>
          </a:stretch>
        </p:blipFill>
        <p:spPr>
          <a:xfrm>
            <a:off x="11199553" y="1535927"/>
            <a:ext cx="2804999" cy="2054616"/>
          </a:xfrm>
          <a:prstGeom prst="rect">
            <a:avLst/>
          </a:prstGeom>
        </p:spPr>
      </p:pic>
      <p:pic>
        <p:nvPicPr>
          <p:cNvPr id="6" name="Picture 5">
            <a:extLst>
              <a:ext uri="{FF2B5EF4-FFF2-40B4-BE49-F238E27FC236}">
                <a16:creationId xmlns:a16="http://schemas.microsoft.com/office/drawing/2014/main" id="{2F5093DA-AA09-4043-E0FF-1E3D5E83D11B}"/>
              </a:ext>
            </a:extLst>
          </p:cNvPr>
          <p:cNvPicPr>
            <a:picLocks noChangeAspect="1"/>
          </p:cNvPicPr>
          <p:nvPr/>
        </p:nvPicPr>
        <p:blipFill>
          <a:blip r:embed="rId5"/>
          <a:stretch>
            <a:fillRect/>
          </a:stretch>
        </p:blipFill>
        <p:spPr>
          <a:xfrm>
            <a:off x="12190392" y="3589314"/>
            <a:ext cx="2577894" cy="2514813"/>
          </a:xfrm>
          <a:prstGeom prst="rect">
            <a:avLst/>
          </a:prstGeom>
        </p:spPr>
      </p:pic>
      <p:sp>
        <p:nvSpPr>
          <p:cNvPr id="2" name="Content Placeholder 2">
            <a:extLst>
              <a:ext uri="{FF2B5EF4-FFF2-40B4-BE49-F238E27FC236}">
                <a16:creationId xmlns:a16="http://schemas.microsoft.com/office/drawing/2014/main" id="{17DE43CA-E6F0-46BF-0B33-E4DA6A128343}"/>
              </a:ext>
            </a:extLst>
          </p:cNvPr>
          <p:cNvSpPr txBox="1">
            <a:spLocks/>
          </p:cNvSpPr>
          <p:nvPr/>
        </p:nvSpPr>
        <p:spPr>
          <a:xfrm>
            <a:off x="166395" y="3035309"/>
            <a:ext cx="11876253" cy="5421389"/>
          </a:xfrm>
          <a:prstGeom prst="rect">
            <a:avLst/>
          </a:prstGeom>
        </p:spPr>
        <p:txBody>
          <a:bodyPr>
            <a:normAutofit fontScale="85000" lnSpcReduction="20000"/>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2"/>
              </a:buClr>
              <a:buFont typeface="Wingdings" panose="05000000000000000000" pitchFamily="2" charset="2"/>
              <a:buChar char="§"/>
            </a:pPr>
            <a:r>
              <a:rPr lang="en-GB" sz="3000" b="1" dirty="0">
                <a:ea typeface="Calibri" panose="020F0502020204030204" pitchFamily="34" charset="0"/>
              </a:rPr>
              <a:t>16 weeks training, by and for </a:t>
            </a:r>
            <a:r>
              <a:rPr lang="en-GB" sz="3000" dirty="0">
                <a:ea typeface="Calibri" panose="020F0502020204030204" pitchFamily="34" charset="0"/>
              </a:rPr>
              <a:t>YP </a:t>
            </a:r>
          </a:p>
          <a:p>
            <a:pPr>
              <a:buClr>
                <a:schemeClr val="accent2"/>
              </a:buClr>
              <a:buFont typeface="Wingdings" panose="05000000000000000000" pitchFamily="2" charset="2"/>
              <a:buChar char="§"/>
            </a:pPr>
            <a:r>
              <a:rPr lang="en-GB" sz="3000" dirty="0">
                <a:ea typeface="Calibri" panose="020F0502020204030204" pitchFamily="34" charset="0"/>
              </a:rPr>
              <a:t>Paid employment accessible to </a:t>
            </a:r>
            <a:r>
              <a:rPr lang="en-GB" sz="3000" b="1" dirty="0">
                <a:ea typeface="Calibri" panose="020F0502020204030204" pitchFamily="34" charset="0"/>
              </a:rPr>
              <a:t>all young people</a:t>
            </a:r>
          </a:p>
          <a:p>
            <a:pPr>
              <a:buClr>
                <a:schemeClr val="accent2"/>
              </a:buClr>
              <a:buFont typeface="Wingdings" panose="05000000000000000000" pitchFamily="2" charset="2"/>
              <a:buChar char="§"/>
            </a:pPr>
            <a:r>
              <a:rPr lang="en-GB" sz="3000" dirty="0">
                <a:ea typeface="Verdana" panose="020B0604030504040204" pitchFamily="34" charset="0"/>
              </a:rPr>
              <a:t>Developing </a:t>
            </a:r>
            <a:r>
              <a:rPr lang="en-GB" sz="3000" b="1" dirty="0">
                <a:ea typeface="Verdana" panose="020B0604030504040204" pitchFamily="34" charset="0"/>
              </a:rPr>
              <a:t>a corps of young researchers </a:t>
            </a:r>
            <a:r>
              <a:rPr lang="en-GB" sz="3000" dirty="0">
                <a:ea typeface="Verdana" panose="020B0604030504040204" pitchFamily="34" charset="0"/>
              </a:rPr>
              <a:t>who partner in our research and have skills to help them achieve their aspirations</a:t>
            </a:r>
            <a:endParaRPr lang="en-GB" sz="3000" dirty="0">
              <a:ea typeface="Calibri" panose="020F0502020204030204" pitchFamily="34" charset="0"/>
            </a:endParaRPr>
          </a:p>
          <a:p>
            <a:pPr>
              <a:buClr>
                <a:schemeClr val="accent2"/>
              </a:buClr>
              <a:buFont typeface="Wingdings" panose="05000000000000000000" pitchFamily="2" charset="2"/>
              <a:buChar char="§"/>
            </a:pPr>
            <a:r>
              <a:rPr lang="en-GB" sz="3000" dirty="0">
                <a:ea typeface="Times New Roman" panose="02020603050405020304" pitchFamily="18" charset="0"/>
              </a:rPr>
              <a:t>Trains</a:t>
            </a:r>
            <a:r>
              <a:rPr lang="en-GB" sz="3000" b="1" dirty="0">
                <a:ea typeface="Times New Roman" panose="02020603050405020304" pitchFamily="18" charset="0"/>
              </a:rPr>
              <a:t> YP to collect meaningful </a:t>
            </a:r>
            <a:r>
              <a:rPr lang="en-GB" sz="3000" dirty="0">
                <a:ea typeface="Times New Roman" panose="02020603050405020304" pitchFamily="18" charset="0"/>
              </a:rPr>
              <a:t>data in an ethical way, and to use it to advocate for change </a:t>
            </a:r>
          </a:p>
          <a:p>
            <a:pPr>
              <a:buClr>
                <a:schemeClr val="accent2"/>
              </a:buClr>
              <a:buFont typeface="Wingdings" panose="05000000000000000000" pitchFamily="2" charset="2"/>
              <a:buChar char="§"/>
            </a:pPr>
            <a:r>
              <a:rPr lang="en-GB" sz="3000" dirty="0">
                <a:ea typeface="Calibri" panose="020F0502020204030204" pitchFamily="34" charset="0"/>
              </a:rPr>
              <a:t>NIHR funded shareable training resources including </a:t>
            </a:r>
            <a:r>
              <a:rPr lang="en-GB" sz="3000" b="1" dirty="0">
                <a:ea typeface="Calibri" panose="020F0502020204030204" pitchFamily="34" charset="0"/>
              </a:rPr>
              <a:t>session plans, videos, and worksheets hosted on a bespoke learning management system </a:t>
            </a:r>
            <a:endParaRPr lang="en-GB" sz="3000" b="1" u="sng" dirty="0">
              <a:ea typeface="Calibri" panose="020F0502020204030204" pitchFamily="34" charset="0"/>
            </a:endParaRPr>
          </a:p>
          <a:p>
            <a:pPr>
              <a:buClr>
                <a:schemeClr val="accent2"/>
              </a:buClr>
              <a:buFont typeface="Wingdings" panose="05000000000000000000" pitchFamily="2" charset="2"/>
              <a:buChar char="§"/>
            </a:pPr>
            <a:r>
              <a:rPr lang="en-GB" sz="3000" b="1" dirty="0"/>
              <a:t>Transformational </a:t>
            </a:r>
            <a:r>
              <a:rPr lang="en-GB" sz="3000" dirty="0"/>
              <a:t>effect on participants </a:t>
            </a:r>
          </a:p>
          <a:p>
            <a:pPr>
              <a:buClr>
                <a:schemeClr val="accent2"/>
              </a:buClr>
              <a:buFont typeface="Wingdings" panose="05000000000000000000" pitchFamily="2" charset="2"/>
              <a:buChar char="§"/>
            </a:pPr>
            <a:r>
              <a:rPr lang="en-GB" sz="3000" b="1" dirty="0"/>
              <a:t>Vital, honest insights, </a:t>
            </a:r>
            <a:r>
              <a:rPr lang="en-GB" sz="3000" dirty="0"/>
              <a:t>young people see the world differently.</a:t>
            </a:r>
          </a:p>
          <a:p>
            <a:pPr>
              <a:buClr>
                <a:schemeClr val="accent2"/>
              </a:buClr>
              <a:buFont typeface="Wingdings" panose="05000000000000000000" pitchFamily="2" charset="2"/>
              <a:buChar char="§"/>
            </a:pPr>
            <a:r>
              <a:rPr lang="en-GB" sz="3000" b="1" dirty="0">
                <a:ea typeface="Verdana" panose="020B0604030504040204" pitchFamily="34" charset="0"/>
              </a:rPr>
              <a:t>Close working with local decision-makers</a:t>
            </a:r>
            <a:r>
              <a:rPr lang="en-GB" sz="3000" dirty="0">
                <a:ea typeface="Verdana" panose="020B0604030504040204" pitchFamily="34" charset="0"/>
              </a:rPr>
              <a:t> where</a:t>
            </a:r>
            <a:r>
              <a:rPr lang="en-GB" sz="3000" b="1" dirty="0">
                <a:ea typeface="Verdana" panose="020B0604030504040204" pitchFamily="34" charset="0"/>
              </a:rPr>
              <a:t> </a:t>
            </a:r>
            <a:r>
              <a:rPr lang="en-GB" sz="3000" dirty="0">
                <a:ea typeface="Verdana" panose="020B0604030504040204" pitchFamily="34" charset="0"/>
              </a:rPr>
              <a:t>research feeds directly into policy and practice</a:t>
            </a:r>
          </a:p>
          <a:p>
            <a:endParaRPr lang="en-US" sz="1800" dirty="0"/>
          </a:p>
        </p:txBody>
      </p:sp>
      <p:pic>
        <p:nvPicPr>
          <p:cNvPr id="9" name="Picture 8">
            <a:extLst>
              <a:ext uri="{FF2B5EF4-FFF2-40B4-BE49-F238E27FC236}">
                <a16:creationId xmlns:a16="http://schemas.microsoft.com/office/drawing/2014/main" id="{30F3E105-C9F1-A3B4-7435-B35CD9BB448C}"/>
              </a:ext>
            </a:extLst>
          </p:cNvPr>
          <p:cNvPicPr>
            <a:picLocks noChangeAspect="1"/>
          </p:cNvPicPr>
          <p:nvPr/>
        </p:nvPicPr>
        <p:blipFill>
          <a:blip r:embed="rId6"/>
          <a:stretch>
            <a:fillRect/>
          </a:stretch>
        </p:blipFill>
        <p:spPr>
          <a:xfrm>
            <a:off x="166395" y="174921"/>
            <a:ext cx="4311402" cy="2583888"/>
          </a:xfrm>
          <a:prstGeom prst="rect">
            <a:avLst/>
          </a:prstGeom>
        </p:spPr>
      </p:pic>
      <p:grpSp>
        <p:nvGrpSpPr>
          <p:cNvPr id="10" name="Group 9">
            <a:extLst>
              <a:ext uri="{FF2B5EF4-FFF2-40B4-BE49-F238E27FC236}">
                <a16:creationId xmlns:a16="http://schemas.microsoft.com/office/drawing/2014/main" id="{3890E2A9-0213-7CA6-39B2-B4A07BDB9093}"/>
              </a:ext>
            </a:extLst>
          </p:cNvPr>
          <p:cNvGrpSpPr/>
          <p:nvPr/>
        </p:nvGrpSpPr>
        <p:grpSpPr>
          <a:xfrm>
            <a:off x="309026" y="8108972"/>
            <a:ext cx="17132424" cy="1841331"/>
            <a:chOff x="4389210" y="4672584"/>
            <a:chExt cx="6952162" cy="1728216"/>
          </a:xfrm>
        </p:grpSpPr>
        <p:sp>
          <p:nvSpPr>
            <p:cNvPr id="11" name="Rectangle: Rounded Corners 10">
              <a:extLst>
                <a:ext uri="{FF2B5EF4-FFF2-40B4-BE49-F238E27FC236}">
                  <a16:creationId xmlns:a16="http://schemas.microsoft.com/office/drawing/2014/main" id="{7112B44E-1E99-DD42-9626-E1875523773F}"/>
                </a:ext>
              </a:extLst>
            </p:cNvPr>
            <p:cNvSpPr/>
            <p:nvPr/>
          </p:nvSpPr>
          <p:spPr>
            <a:xfrm>
              <a:off x="4389210" y="4672584"/>
              <a:ext cx="6952162" cy="1728216"/>
            </a:xfrm>
            <a:prstGeom prst="roundRect">
              <a:avLst/>
            </a:prstGeom>
            <a:solidFill>
              <a:srgbClr val="0968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TextBox 11">
              <a:extLst>
                <a:ext uri="{FF2B5EF4-FFF2-40B4-BE49-F238E27FC236}">
                  <a16:creationId xmlns:a16="http://schemas.microsoft.com/office/drawing/2014/main" id="{F518340D-3C68-EF28-628F-BCDA32F9DB47}"/>
                </a:ext>
              </a:extLst>
            </p:cNvPr>
            <p:cNvSpPr txBox="1"/>
            <p:nvPr/>
          </p:nvSpPr>
          <p:spPr>
            <a:xfrm>
              <a:off x="4718098" y="4798028"/>
              <a:ext cx="6512288" cy="1256582"/>
            </a:xfrm>
            <a:prstGeom prst="rect">
              <a:avLst/>
            </a:prstGeom>
            <a:noFill/>
          </p:spPr>
          <p:txBody>
            <a:bodyPr wrap="square">
              <a:spAutoFit/>
            </a:bodyPr>
            <a:lstStyle/>
            <a:p>
              <a:pPr eaLnBrk="0" fontAlgn="base" hangingPunct="0">
                <a:spcBef>
                  <a:spcPct val="0"/>
                </a:spcBef>
                <a:spcAft>
                  <a:spcPct val="0"/>
                </a:spcAft>
              </a:pPr>
              <a:r>
                <a:rPr lang="en-US" altLang="en-US" sz="2700" i="1" dirty="0">
                  <a:solidFill>
                    <a:schemeClr val="bg1"/>
                  </a:solidFill>
                  <a:latin typeface="Verdana" panose="020B0604030504040204" pitchFamily="34" charset="0"/>
                  <a:ea typeface="Verdana" panose="020B0604030504040204" pitchFamily="34" charset="0"/>
                </a:rPr>
                <a:t>‘Meaningful participation of young people in decision-making promotes social cohesion, creates more equal communities and helps adolescents make better informed and more empowered transitions to adulthood.’  </a:t>
              </a:r>
              <a:r>
                <a:rPr lang="en-US" altLang="en-US" sz="2700" dirty="0">
                  <a:solidFill>
                    <a:schemeClr val="bg1"/>
                  </a:solidFill>
                  <a:latin typeface="Verdana" panose="020B0604030504040204" pitchFamily="34" charset="0"/>
                  <a:ea typeface="Verdana" panose="020B0604030504040204" pitchFamily="34" charset="0"/>
                </a:rPr>
                <a:t>(Pat</a:t>
              </a:r>
              <a:r>
                <a:rPr lang="en-GB" sz="2700" dirty="0">
                  <a:solidFill>
                    <a:schemeClr val="bg1"/>
                  </a:solidFill>
                  <a:latin typeface="Arial" panose="020B0604020202020204" pitchFamily="34" charset="0"/>
                  <a:ea typeface="Calibri" panose="020F0502020204030204" pitchFamily="34" charset="0"/>
                  <a:cs typeface="Times New Roman" panose="02020603050405020304" pitchFamily="18" charset="0"/>
                </a:rPr>
                <a:t>ton</a:t>
              </a:r>
              <a:r>
                <a:rPr lang="en-GB" sz="2700" spc="-8" dirty="0">
                  <a:solidFill>
                    <a:schemeClr val="bg1"/>
                  </a:solidFill>
                  <a:latin typeface="Arial" panose="020B0604020202020204" pitchFamily="34" charset="0"/>
                  <a:ea typeface="Calibri" panose="020F0502020204030204" pitchFamily="34" charset="0"/>
                  <a:cs typeface="Times New Roman" panose="02020603050405020304" pitchFamily="18" charset="0"/>
                </a:rPr>
                <a:t> et al.</a:t>
              </a:r>
              <a:r>
                <a:rPr lang="en-GB" sz="2700" dirty="0">
                  <a:solidFill>
                    <a:schemeClr val="bg1"/>
                  </a:solidFill>
                  <a:latin typeface="Arial" panose="020B0604020202020204" pitchFamily="34" charset="0"/>
                  <a:ea typeface="Calibri" panose="020F0502020204030204" pitchFamily="34" charset="0"/>
                  <a:cs typeface="Times New Roman" panose="02020603050405020304" pitchFamily="18" charset="0"/>
                </a:rPr>
                <a:t> Lancet 2016)</a:t>
              </a:r>
              <a:endParaRPr lang="en-US" altLang="en-US" sz="2700" i="1" dirty="0">
                <a:solidFill>
                  <a:schemeClr val="bg1"/>
                </a:solidFill>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2612242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EC0BC-6DFC-BCE6-367A-6CD172072FA9}"/>
              </a:ext>
            </a:extLst>
          </p:cNvPr>
          <p:cNvPicPr>
            <a:picLocks noChangeAspect="1"/>
          </p:cNvPicPr>
          <p:nvPr/>
        </p:nvPicPr>
        <p:blipFill>
          <a:blip r:embed="rId3"/>
          <a:stretch>
            <a:fillRect/>
          </a:stretch>
        </p:blipFill>
        <p:spPr>
          <a:xfrm>
            <a:off x="443004" y="3018898"/>
            <a:ext cx="4743258" cy="6776084"/>
          </a:xfrm>
          <a:prstGeom prst="rect">
            <a:avLst/>
          </a:prstGeom>
        </p:spPr>
      </p:pic>
      <p:pic>
        <p:nvPicPr>
          <p:cNvPr id="11" name="Picture 10">
            <a:extLst>
              <a:ext uri="{FF2B5EF4-FFF2-40B4-BE49-F238E27FC236}">
                <a16:creationId xmlns:a16="http://schemas.microsoft.com/office/drawing/2014/main" id="{DAEBEA33-23D0-924D-6410-B1BDE87A85DF}"/>
              </a:ext>
            </a:extLst>
          </p:cNvPr>
          <p:cNvPicPr>
            <a:picLocks noChangeAspect="1"/>
          </p:cNvPicPr>
          <p:nvPr/>
        </p:nvPicPr>
        <p:blipFill>
          <a:blip r:embed="rId4"/>
          <a:stretch>
            <a:fillRect/>
          </a:stretch>
        </p:blipFill>
        <p:spPr>
          <a:xfrm>
            <a:off x="5186262" y="452248"/>
            <a:ext cx="8051292" cy="5133299"/>
          </a:xfrm>
          <a:prstGeom prst="rect">
            <a:avLst/>
          </a:prstGeom>
        </p:spPr>
      </p:pic>
      <p:pic>
        <p:nvPicPr>
          <p:cNvPr id="4" name="Picture 3">
            <a:extLst>
              <a:ext uri="{FF2B5EF4-FFF2-40B4-BE49-F238E27FC236}">
                <a16:creationId xmlns:a16="http://schemas.microsoft.com/office/drawing/2014/main" id="{6F2178C9-2A83-5179-9C08-A2B2E6634556}"/>
              </a:ext>
            </a:extLst>
          </p:cNvPr>
          <p:cNvPicPr>
            <a:picLocks noChangeAspect="1"/>
          </p:cNvPicPr>
          <p:nvPr/>
        </p:nvPicPr>
        <p:blipFill>
          <a:blip r:embed="rId5"/>
          <a:stretch>
            <a:fillRect/>
          </a:stretch>
        </p:blipFill>
        <p:spPr>
          <a:xfrm>
            <a:off x="443004" y="0"/>
            <a:ext cx="4311402" cy="2583888"/>
          </a:xfrm>
          <a:prstGeom prst="rect">
            <a:avLst/>
          </a:prstGeom>
          <a:solidFill>
            <a:srgbClr val="096887"/>
          </a:solidFill>
        </p:spPr>
      </p:pic>
      <p:pic>
        <p:nvPicPr>
          <p:cNvPr id="10" name="Picture 9">
            <a:extLst>
              <a:ext uri="{FF2B5EF4-FFF2-40B4-BE49-F238E27FC236}">
                <a16:creationId xmlns:a16="http://schemas.microsoft.com/office/drawing/2014/main" id="{11F5115D-2A7C-FEF5-155E-D0C32B923F48}"/>
              </a:ext>
            </a:extLst>
          </p:cNvPr>
          <p:cNvPicPr>
            <a:picLocks noChangeAspect="1"/>
          </p:cNvPicPr>
          <p:nvPr/>
        </p:nvPicPr>
        <p:blipFill>
          <a:blip r:embed="rId6"/>
          <a:stretch>
            <a:fillRect/>
          </a:stretch>
        </p:blipFill>
        <p:spPr>
          <a:xfrm>
            <a:off x="12738530" y="2893696"/>
            <a:ext cx="4916792" cy="6776084"/>
          </a:xfrm>
          <a:prstGeom prst="rect">
            <a:avLst/>
          </a:prstGeom>
        </p:spPr>
      </p:pic>
      <p:pic>
        <p:nvPicPr>
          <p:cNvPr id="3" name="Picture 2">
            <a:extLst>
              <a:ext uri="{FF2B5EF4-FFF2-40B4-BE49-F238E27FC236}">
                <a16:creationId xmlns:a16="http://schemas.microsoft.com/office/drawing/2014/main" id="{7E5C86BC-B1D4-A9AA-7D67-FBED3E2B4125}"/>
              </a:ext>
            </a:extLst>
          </p:cNvPr>
          <p:cNvPicPr>
            <a:picLocks noChangeAspect="1"/>
          </p:cNvPicPr>
          <p:nvPr/>
        </p:nvPicPr>
        <p:blipFill>
          <a:blip r:embed="rId7"/>
          <a:stretch>
            <a:fillRect/>
          </a:stretch>
        </p:blipFill>
        <p:spPr>
          <a:xfrm>
            <a:off x="5615402" y="6597128"/>
            <a:ext cx="6693989" cy="3072651"/>
          </a:xfrm>
          <a:prstGeom prst="rect">
            <a:avLst/>
          </a:prstGeom>
        </p:spPr>
      </p:pic>
    </p:spTree>
    <p:extLst>
      <p:ext uri="{BB962C8B-B14F-4D97-AF65-F5344CB8AC3E}">
        <p14:creationId xmlns:p14="http://schemas.microsoft.com/office/powerpoint/2010/main" val="219661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308584-841D-B7F8-1A62-A4495F924FEA}"/>
              </a:ext>
            </a:extLst>
          </p:cNvPr>
          <p:cNvSpPr>
            <a:spLocks noGrp="1"/>
          </p:cNvSpPr>
          <p:nvPr>
            <p:ph type="title"/>
          </p:nvPr>
        </p:nvSpPr>
        <p:spPr/>
        <p:txBody>
          <a:bodyPr/>
          <a:lstStyle/>
          <a:p>
            <a:endParaRPr lang="en-GB"/>
          </a:p>
        </p:txBody>
      </p:sp>
      <p:sp>
        <p:nvSpPr>
          <p:cNvPr id="7" name="Text Placeholder 6">
            <a:extLst>
              <a:ext uri="{FF2B5EF4-FFF2-40B4-BE49-F238E27FC236}">
                <a16:creationId xmlns:a16="http://schemas.microsoft.com/office/drawing/2014/main" id="{E953A28D-1DE0-F9A2-166B-BEEB2A6104A2}"/>
              </a:ext>
            </a:extLst>
          </p:cNvPr>
          <p:cNvSpPr>
            <a:spLocks noGrp="1"/>
          </p:cNvSpPr>
          <p:nvPr>
            <p:ph type="body" sz="quarter" idx="10"/>
          </p:nvPr>
        </p:nvSpPr>
        <p:spPr/>
        <p:txBody>
          <a:bodyPr/>
          <a:lstStyle/>
          <a:p>
            <a:endParaRPr lang="en-GB"/>
          </a:p>
        </p:txBody>
      </p:sp>
      <p:sp>
        <p:nvSpPr>
          <p:cNvPr id="4" name="Title 1">
            <a:extLst>
              <a:ext uri="{FF2B5EF4-FFF2-40B4-BE49-F238E27FC236}">
                <a16:creationId xmlns:a16="http://schemas.microsoft.com/office/drawing/2014/main" id="{66039970-10E4-7944-9EAE-A4C43BDAA007}"/>
              </a:ext>
            </a:extLst>
          </p:cNvPr>
          <p:cNvSpPr txBox="1">
            <a:spLocks/>
          </p:cNvSpPr>
          <p:nvPr/>
        </p:nvSpPr>
        <p:spPr>
          <a:xfrm>
            <a:off x="1257300" y="547688"/>
            <a:ext cx="15773400" cy="1988345"/>
          </a:xfrm>
          <a:prstGeom prst="rect">
            <a:avLst/>
          </a:prstGeom>
        </p:spPr>
        <p:txBody>
          <a:bodyPr vert="horz" lIns="137160" tIns="68580" rIns="137160" bIns="68580" rtlCol="0" anchor="ctr" anchorCtr="0">
            <a:normAutofit/>
          </a:bodyPr>
          <a:lstStyle>
            <a:lvl1pPr algn="l" defTabSz="914400" rtl="0" eaLnBrk="1" latinLnBrk="0" hangingPunct="1">
              <a:spcBef>
                <a:spcPct val="0"/>
              </a:spcBef>
              <a:buNone/>
              <a:defRPr sz="3200" kern="1200" spc="-150">
                <a:solidFill>
                  <a:srgbClr val="2E444E"/>
                </a:solidFill>
                <a:latin typeface="+mj-lt"/>
                <a:ea typeface="+mj-ea"/>
                <a:cs typeface="+mj-cs"/>
              </a:defRPr>
            </a:lvl1pPr>
          </a:lstStyle>
          <a:p>
            <a:pPr algn="ctr"/>
            <a:r>
              <a:rPr lang="en-GB" sz="4800"/>
              <a:t>Power dynamics and autonomy</a:t>
            </a:r>
            <a:endParaRPr lang="en-GB" sz="4800" dirty="0"/>
          </a:p>
        </p:txBody>
      </p:sp>
      <p:graphicFrame>
        <p:nvGraphicFramePr>
          <p:cNvPr id="5" name="Content Placeholder 2">
            <a:extLst>
              <a:ext uri="{FF2B5EF4-FFF2-40B4-BE49-F238E27FC236}">
                <a16:creationId xmlns:a16="http://schemas.microsoft.com/office/drawing/2014/main" id="{69169159-1B97-AE41-1617-3935F70944A0}"/>
              </a:ext>
            </a:extLst>
          </p:cNvPr>
          <p:cNvGraphicFramePr>
            <a:graphicFrameLocks/>
          </p:cNvGraphicFramePr>
          <p:nvPr/>
        </p:nvGraphicFramePr>
        <p:xfrm>
          <a:off x="1257300" y="2738438"/>
          <a:ext cx="15773400"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2716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4844-1E43-5F67-3882-FDFA039637B0}"/>
              </a:ext>
            </a:extLst>
          </p:cNvPr>
          <p:cNvSpPr>
            <a:spLocks noGrp="1"/>
          </p:cNvSpPr>
          <p:nvPr>
            <p:ph type="title"/>
          </p:nvPr>
        </p:nvSpPr>
        <p:spPr>
          <a:xfrm>
            <a:off x="457200" y="274638"/>
            <a:ext cx="16271874" cy="1058862"/>
          </a:xfrm>
        </p:spPr>
        <p:txBody>
          <a:bodyPr/>
          <a:lstStyle/>
          <a:p>
            <a:r>
              <a:rPr lang="en-GB" b="1" dirty="0"/>
              <a:t>Resources</a:t>
            </a:r>
          </a:p>
        </p:txBody>
      </p:sp>
      <p:sp>
        <p:nvSpPr>
          <p:cNvPr id="3" name="Text Placeholder 2">
            <a:extLst>
              <a:ext uri="{FF2B5EF4-FFF2-40B4-BE49-F238E27FC236}">
                <a16:creationId xmlns:a16="http://schemas.microsoft.com/office/drawing/2014/main" id="{CE7A81DC-A97F-A9B2-97A4-E5C5481B62C8}"/>
              </a:ext>
            </a:extLst>
          </p:cNvPr>
          <p:cNvSpPr>
            <a:spLocks noGrp="1"/>
          </p:cNvSpPr>
          <p:nvPr>
            <p:ph type="body" sz="quarter" idx="10"/>
          </p:nvPr>
        </p:nvSpPr>
        <p:spPr/>
        <p:txBody>
          <a:bodyPr/>
          <a:lstStyle/>
          <a:p>
            <a:r>
              <a:rPr lang="en-US" dirty="0">
                <a:hlinkClick r:id="rId2"/>
              </a:rPr>
              <a:t>NHS Sussex Chair showcases Community Research Project – Brighton &amp; Hove LGBT Switchboard</a:t>
            </a:r>
            <a:endParaRPr lang="en-US" dirty="0"/>
          </a:p>
          <a:p>
            <a:endParaRPr lang="en-US" dirty="0"/>
          </a:p>
          <a:p>
            <a:r>
              <a:rPr lang="en-US" dirty="0">
                <a:hlinkClick r:id="rId3"/>
              </a:rPr>
              <a:t>Co-production: what it is and how to do it – SCIE</a:t>
            </a:r>
            <a:endParaRPr lang="en-US" dirty="0"/>
          </a:p>
          <a:p>
            <a:endParaRPr lang="en-US" dirty="0"/>
          </a:p>
          <a:p>
            <a:r>
              <a:rPr lang="en-GB">
                <a:hlinkClick r:id="rId4"/>
              </a:rPr>
              <a:t>NHS England » Co-production</a:t>
            </a:r>
            <a:endParaRPr lang="en-GB"/>
          </a:p>
        </p:txBody>
      </p:sp>
    </p:spTree>
    <p:extLst>
      <p:ext uri="{BB962C8B-B14F-4D97-AF65-F5344CB8AC3E}">
        <p14:creationId xmlns:p14="http://schemas.microsoft.com/office/powerpoint/2010/main" val="3272330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423612" y="0"/>
            <a:ext cx="4864388" cy="3834935"/>
          </a:xfrm>
          <a:prstGeom prst="rect">
            <a:avLst/>
          </a:prstGeom>
          <a:solidFill>
            <a:srgbClr val="FFFFFF"/>
          </a:solidFill>
        </p:spPr>
        <p:txBody>
          <a:bodyPr/>
          <a:lstStyle/>
          <a:p>
            <a:endParaRPr lang="en-GB"/>
          </a:p>
        </p:txBody>
      </p:sp>
      <p:grpSp>
        <p:nvGrpSpPr>
          <p:cNvPr id="3" name="Group 3"/>
          <p:cNvGrpSpPr/>
          <p:nvPr/>
        </p:nvGrpSpPr>
        <p:grpSpPr>
          <a:xfrm>
            <a:off x="10020988" y="0"/>
            <a:ext cx="2277962" cy="2509724"/>
            <a:chOff x="0" y="0"/>
            <a:chExt cx="3037282" cy="3346299"/>
          </a:xfrm>
        </p:grpSpPr>
        <p:pic>
          <p:nvPicPr>
            <p:cNvPr id="4" name="Picture 4"/>
            <p:cNvPicPr>
              <a:picLocks noChangeAspect="1"/>
            </p:cNvPicPr>
            <p:nvPr/>
          </p:nvPicPr>
          <p:blipFill>
            <a:blip r:embed="rId2"/>
            <a:srcRect l="19799" r="19799"/>
            <a:stretch>
              <a:fillRect/>
            </a:stretch>
          </p:blipFill>
          <p:spPr>
            <a:xfrm>
              <a:off x="0" y="0"/>
              <a:ext cx="3037282" cy="3346299"/>
            </a:xfrm>
            <a:prstGeom prst="rect">
              <a:avLst/>
            </a:prstGeom>
          </p:spPr>
        </p:pic>
      </p:grpSp>
      <p:grpSp>
        <p:nvGrpSpPr>
          <p:cNvPr id="5" name="Group 5"/>
          <p:cNvGrpSpPr/>
          <p:nvPr/>
        </p:nvGrpSpPr>
        <p:grpSpPr>
          <a:xfrm>
            <a:off x="10020988" y="2643812"/>
            <a:ext cx="1619591" cy="3679078"/>
            <a:chOff x="0" y="0"/>
            <a:chExt cx="426559" cy="968975"/>
          </a:xfrm>
        </p:grpSpPr>
        <p:sp>
          <p:nvSpPr>
            <p:cNvPr id="6" name="Freeform 6"/>
            <p:cNvSpPr/>
            <p:nvPr/>
          </p:nvSpPr>
          <p:spPr>
            <a:xfrm>
              <a:off x="0" y="0"/>
              <a:ext cx="426559" cy="968975"/>
            </a:xfrm>
            <a:custGeom>
              <a:avLst/>
              <a:gdLst/>
              <a:ahLst/>
              <a:cxnLst/>
              <a:rect l="l" t="t" r="r" b="b"/>
              <a:pathLst>
                <a:path w="426559" h="968975">
                  <a:moveTo>
                    <a:pt x="0" y="0"/>
                  </a:moveTo>
                  <a:lnTo>
                    <a:pt x="426559" y="0"/>
                  </a:lnTo>
                  <a:lnTo>
                    <a:pt x="426559" y="968975"/>
                  </a:lnTo>
                  <a:lnTo>
                    <a:pt x="0" y="968975"/>
                  </a:lnTo>
                  <a:close/>
                </a:path>
              </a:pathLst>
            </a:custGeom>
            <a:gradFill rotWithShape="1">
              <a:gsLst>
                <a:gs pos="0">
                  <a:srgbClr val="00A499">
                    <a:alpha val="100000"/>
                  </a:srgbClr>
                </a:gs>
                <a:gs pos="100000">
                  <a:srgbClr val="41B6E6">
                    <a:alpha val="100000"/>
                  </a:srgbClr>
                </a:gs>
              </a:gsLst>
              <a:lin ang="5400000"/>
            </a:gradFill>
            <a:ln cap="sq">
              <a:noFill/>
              <a:prstDash val="solid"/>
              <a:miter/>
            </a:ln>
          </p:spPr>
          <p:txBody>
            <a:bodyPr/>
            <a:lstStyle/>
            <a:p>
              <a:endParaRPr lang="en-GB"/>
            </a:p>
          </p:txBody>
        </p:sp>
        <p:sp>
          <p:nvSpPr>
            <p:cNvPr id="7" name="TextBox 7"/>
            <p:cNvSpPr txBox="1"/>
            <p:nvPr/>
          </p:nvSpPr>
          <p:spPr>
            <a:xfrm>
              <a:off x="0" y="-47625"/>
              <a:ext cx="426559" cy="1016600"/>
            </a:xfrm>
            <a:prstGeom prst="rect">
              <a:avLst/>
            </a:prstGeom>
          </p:spPr>
          <p:txBody>
            <a:bodyPr lIns="50800" tIns="50800" rIns="50800" bIns="50800" rtlCol="0" anchor="ctr"/>
            <a:lstStyle/>
            <a:p>
              <a:pPr algn="ctr">
                <a:lnSpc>
                  <a:spcPts val="2940"/>
                </a:lnSpc>
              </a:pPr>
              <a:endParaRPr/>
            </a:p>
          </p:txBody>
        </p:sp>
      </p:grpSp>
      <p:grpSp>
        <p:nvGrpSpPr>
          <p:cNvPr id="8" name="Group 8"/>
          <p:cNvGrpSpPr/>
          <p:nvPr/>
        </p:nvGrpSpPr>
        <p:grpSpPr>
          <a:xfrm>
            <a:off x="15953194" y="6488435"/>
            <a:ext cx="2334806" cy="3798565"/>
            <a:chOff x="0" y="0"/>
            <a:chExt cx="3113074" cy="5064753"/>
          </a:xfrm>
        </p:grpSpPr>
        <p:pic>
          <p:nvPicPr>
            <p:cNvPr id="9" name="Picture 9"/>
            <p:cNvPicPr>
              <a:picLocks noChangeAspect="1"/>
            </p:cNvPicPr>
            <p:nvPr/>
          </p:nvPicPr>
          <p:blipFill>
            <a:blip r:embed="rId3"/>
            <a:srcRect l="29524" r="29524"/>
            <a:stretch>
              <a:fillRect/>
            </a:stretch>
          </p:blipFill>
          <p:spPr>
            <a:xfrm>
              <a:off x="0" y="0"/>
              <a:ext cx="3113074" cy="5064753"/>
            </a:xfrm>
            <a:prstGeom prst="rect">
              <a:avLst/>
            </a:prstGeom>
          </p:spPr>
        </p:pic>
      </p:grpSp>
      <p:grpSp>
        <p:nvGrpSpPr>
          <p:cNvPr id="10" name="Group 10"/>
          <p:cNvGrpSpPr/>
          <p:nvPr/>
        </p:nvGrpSpPr>
        <p:grpSpPr>
          <a:xfrm>
            <a:off x="10020988" y="6484527"/>
            <a:ext cx="4232358" cy="3802473"/>
            <a:chOff x="0" y="0"/>
            <a:chExt cx="5643144" cy="5069964"/>
          </a:xfrm>
        </p:grpSpPr>
        <p:pic>
          <p:nvPicPr>
            <p:cNvPr id="11" name="Picture 11"/>
            <p:cNvPicPr>
              <a:picLocks noChangeAspect="1"/>
            </p:cNvPicPr>
            <p:nvPr/>
          </p:nvPicPr>
          <p:blipFill>
            <a:blip r:embed="rId4"/>
            <a:srcRect l="19575" t="10167" r="13886"/>
            <a:stretch>
              <a:fillRect/>
            </a:stretch>
          </p:blipFill>
          <p:spPr>
            <a:xfrm>
              <a:off x="0" y="0"/>
              <a:ext cx="5643144" cy="5069964"/>
            </a:xfrm>
            <a:prstGeom prst="rect">
              <a:avLst/>
            </a:prstGeom>
          </p:spPr>
        </p:pic>
      </p:grpSp>
      <p:grpSp>
        <p:nvGrpSpPr>
          <p:cNvPr id="12" name="Group 12"/>
          <p:cNvGrpSpPr/>
          <p:nvPr/>
        </p:nvGrpSpPr>
        <p:grpSpPr>
          <a:xfrm>
            <a:off x="12455701" y="0"/>
            <a:ext cx="5832299" cy="2509724"/>
            <a:chOff x="0" y="0"/>
            <a:chExt cx="1536079" cy="660997"/>
          </a:xfrm>
        </p:grpSpPr>
        <p:sp>
          <p:nvSpPr>
            <p:cNvPr id="13" name="Freeform 13"/>
            <p:cNvSpPr/>
            <p:nvPr/>
          </p:nvSpPr>
          <p:spPr>
            <a:xfrm>
              <a:off x="0" y="0"/>
              <a:ext cx="1536079" cy="660997"/>
            </a:xfrm>
            <a:custGeom>
              <a:avLst/>
              <a:gdLst/>
              <a:ahLst/>
              <a:cxnLst/>
              <a:rect l="l" t="t" r="r" b="b"/>
              <a:pathLst>
                <a:path w="1536079" h="660997">
                  <a:moveTo>
                    <a:pt x="0" y="0"/>
                  </a:moveTo>
                  <a:lnTo>
                    <a:pt x="1536079" y="0"/>
                  </a:lnTo>
                  <a:lnTo>
                    <a:pt x="1536079" y="660997"/>
                  </a:lnTo>
                  <a:lnTo>
                    <a:pt x="0" y="660997"/>
                  </a:lnTo>
                  <a:close/>
                </a:path>
              </a:pathLst>
            </a:custGeom>
            <a:gradFill rotWithShape="1">
              <a:gsLst>
                <a:gs pos="0">
                  <a:srgbClr val="78BE20">
                    <a:alpha val="100000"/>
                  </a:srgbClr>
                </a:gs>
                <a:gs pos="100000">
                  <a:srgbClr val="41B6E6">
                    <a:alpha val="100000"/>
                  </a:srgbClr>
                </a:gs>
              </a:gsLst>
              <a:lin ang="0"/>
            </a:gradFill>
            <a:ln cap="sq">
              <a:noFill/>
              <a:prstDash val="solid"/>
              <a:miter/>
            </a:ln>
          </p:spPr>
          <p:txBody>
            <a:bodyPr/>
            <a:lstStyle/>
            <a:p>
              <a:endParaRPr lang="en-GB"/>
            </a:p>
          </p:txBody>
        </p:sp>
        <p:sp>
          <p:nvSpPr>
            <p:cNvPr id="14" name="TextBox 14"/>
            <p:cNvSpPr txBox="1"/>
            <p:nvPr/>
          </p:nvSpPr>
          <p:spPr>
            <a:xfrm>
              <a:off x="0" y="-47625"/>
              <a:ext cx="1536079" cy="708622"/>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11802503" y="2643812"/>
            <a:ext cx="6485497" cy="3679078"/>
            <a:chOff x="0" y="0"/>
            <a:chExt cx="8647329" cy="4905438"/>
          </a:xfrm>
        </p:grpSpPr>
        <p:pic>
          <p:nvPicPr>
            <p:cNvPr id="16" name="Picture 16"/>
            <p:cNvPicPr>
              <a:picLocks noChangeAspect="1"/>
            </p:cNvPicPr>
            <p:nvPr/>
          </p:nvPicPr>
          <p:blipFill>
            <a:blip r:embed="rId5"/>
            <a:srcRect t="7376" b="7376"/>
            <a:stretch>
              <a:fillRect/>
            </a:stretch>
          </p:blipFill>
          <p:spPr>
            <a:xfrm>
              <a:off x="0" y="0"/>
              <a:ext cx="8647329" cy="4905438"/>
            </a:xfrm>
            <a:prstGeom prst="rect">
              <a:avLst/>
            </a:prstGeom>
          </p:spPr>
        </p:pic>
      </p:grpSp>
      <p:grpSp>
        <p:nvGrpSpPr>
          <p:cNvPr id="17" name="Group 17"/>
          <p:cNvGrpSpPr/>
          <p:nvPr/>
        </p:nvGrpSpPr>
        <p:grpSpPr>
          <a:xfrm rot="-10800000">
            <a:off x="14404102" y="6488435"/>
            <a:ext cx="1396692" cy="3798565"/>
            <a:chOff x="0" y="0"/>
            <a:chExt cx="367853" cy="1000445"/>
          </a:xfrm>
        </p:grpSpPr>
        <p:sp>
          <p:nvSpPr>
            <p:cNvPr id="18" name="Freeform 18"/>
            <p:cNvSpPr/>
            <p:nvPr/>
          </p:nvSpPr>
          <p:spPr>
            <a:xfrm>
              <a:off x="0" y="0"/>
              <a:ext cx="367853" cy="1000445"/>
            </a:xfrm>
            <a:custGeom>
              <a:avLst/>
              <a:gdLst/>
              <a:ahLst/>
              <a:cxnLst/>
              <a:rect l="l" t="t" r="r" b="b"/>
              <a:pathLst>
                <a:path w="367853" h="1000445">
                  <a:moveTo>
                    <a:pt x="0" y="0"/>
                  </a:moveTo>
                  <a:lnTo>
                    <a:pt x="367853" y="0"/>
                  </a:lnTo>
                  <a:lnTo>
                    <a:pt x="367853" y="1000445"/>
                  </a:lnTo>
                  <a:lnTo>
                    <a:pt x="0" y="1000445"/>
                  </a:lnTo>
                  <a:close/>
                </a:path>
              </a:pathLst>
            </a:custGeom>
            <a:gradFill rotWithShape="1">
              <a:gsLst>
                <a:gs pos="0">
                  <a:srgbClr val="AE2573">
                    <a:alpha val="100000"/>
                  </a:srgbClr>
                </a:gs>
                <a:gs pos="100000">
                  <a:srgbClr val="41B6E6">
                    <a:alpha val="100000"/>
                  </a:srgbClr>
                </a:gs>
              </a:gsLst>
              <a:path path="circle">
                <a:fillToRect r="100000" b="100000"/>
              </a:path>
              <a:tileRect l="-100000" t="-100000"/>
            </a:gradFill>
            <a:ln cap="sq">
              <a:noFill/>
              <a:prstDash val="solid"/>
              <a:miter/>
            </a:ln>
          </p:spPr>
          <p:txBody>
            <a:bodyPr/>
            <a:lstStyle/>
            <a:p>
              <a:endParaRPr lang="en-GB"/>
            </a:p>
          </p:txBody>
        </p:sp>
        <p:sp>
          <p:nvSpPr>
            <p:cNvPr id="19" name="TextBox 19"/>
            <p:cNvSpPr txBox="1"/>
            <p:nvPr/>
          </p:nvSpPr>
          <p:spPr>
            <a:xfrm>
              <a:off x="0" y="-47625"/>
              <a:ext cx="367853" cy="1048070"/>
            </a:xfrm>
            <a:prstGeom prst="rect">
              <a:avLst/>
            </a:prstGeom>
          </p:spPr>
          <p:txBody>
            <a:bodyPr lIns="50800" tIns="50800" rIns="50800" bIns="50800" rtlCol="0" anchor="ctr"/>
            <a:lstStyle/>
            <a:p>
              <a:pPr algn="ctr">
                <a:lnSpc>
                  <a:spcPts val="2940"/>
                </a:lnSpc>
              </a:pPr>
              <a:endParaRPr/>
            </a:p>
          </p:txBody>
        </p:sp>
      </p:grpSp>
      <p:sp>
        <p:nvSpPr>
          <p:cNvPr id="20" name="Freeform 20"/>
          <p:cNvSpPr/>
          <p:nvPr/>
        </p:nvSpPr>
        <p:spPr>
          <a:xfrm>
            <a:off x="15294303" y="447920"/>
            <a:ext cx="2618954" cy="1024666"/>
          </a:xfrm>
          <a:custGeom>
            <a:avLst/>
            <a:gdLst/>
            <a:ahLst/>
            <a:cxnLst/>
            <a:rect l="l" t="t" r="r" b="b"/>
            <a:pathLst>
              <a:path w="2618954" h="1024666">
                <a:moveTo>
                  <a:pt x="0" y="0"/>
                </a:moveTo>
                <a:lnTo>
                  <a:pt x="2618954" y="0"/>
                </a:lnTo>
                <a:lnTo>
                  <a:pt x="2618954" y="1024666"/>
                </a:lnTo>
                <a:lnTo>
                  <a:pt x="0" y="1024666"/>
                </a:lnTo>
                <a:lnTo>
                  <a:pt x="0" y="0"/>
                </a:lnTo>
                <a:close/>
              </a:path>
            </a:pathLst>
          </a:custGeom>
          <a:blipFill>
            <a:blip r:embed="rId6"/>
            <a:stretch>
              <a:fillRect/>
            </a:stretch>
          </a:blipFill>
        </p:spPr>
        <p:txBody>
          <a:bodyPr/>
          <a:lstStyle/>
          <a:p>
            <a:endParaRPr lang="en-GB"/>
          </a:p>
        </p:txBody>
      </p:sp>
      <p:sp>
        <p:nvSpPr>
          <p:cNvPr id="21" name="Freeform 21"/>
          <p:cNvSpPr/>
          <p:nvPr/>
        </p:nvSpPr>
        <p:spPr>
          <a:xfrm>
            <a:off x="646434" y="516367"/>
            <a:ext cx="2529521" cy="1024666"/>
          </a:xfrm>
          <a:custGeom>
            <a:avLst/>
            <a:gdLst/>
            <a:ahLst/>
            <a:cxnLst/>
            <a:rect l="l" t="t" r="r" b="b"/>
            <a:pathLst>
              <a:path w="2529521" h="1024666">
                <a:moveTo>
                  <a:pt x="0" y="0"/>
                </a:moveTo>
                <a:lnTo>
                  <a:pt x="2529520" y="0"/>
                </a:lnTo>
                <a:lnTo>
                  <a:pt x="2529520" y="1024666"/>
                </a:lnTo>
                <a:lnTo>
                  <a:pt x="0" y="1024666"/>
                </a:lnTo>
                <a:lnTo>
                  <a:pt x="0" y="0"/>
                </a:lnTo>
                <a:close/>
              </a:path>
            </a:pathLst>
          </a:custGeom>
          <a:blipFill>
            <a:blip r:embed="rId7"/>
            <a:stretch>
              <a:fillRect/>
            </a:stretch>
          </a:blipFill>
        </p:spPr>
        <p:txBody>
          <a:bodyPr/>
          <a:lstStyle/>
          <a:p>
            <a:endParaRPr lang="en-GB"/>
          </a:p>
        </p:txBody>
      </p:sp>
      <p:sp>
        <p:nvSpPr>
          <p:cNvPr id="22" name="Freeform 22"/>
          <p:cNvSpPr/>
          <p:nvPr/>
        </p:nvSpPr>
        <p:spPr>
          <a:xfrm>
            <a:off x="12832894" y="353764"/>
            <a:ext cx="1870314" cy="1320910"/>
          </a:xfrm>
          <a:custGeom>
            <a:avLst/>
            <a:gdLst/>
            <a:ahLst/>
            <a:cxnLst/>
            <a:rect l="l" t="t" r="r" b="b"/>
            <a:pathLst>
              <a:path w="1870314" h="1320910">
                <a:moveTo>
                  <a:pt x="0" y="0"/>
                </a:moveTo>
                <a:lnTo>
                  <a:pt x="1870314" y="0"/>
                </a:lnTo>
                <a:lnTo>
                  <a:pt x="1870314" y="1320909"/>
                </a:lnTo>
                <a:lnTo>
                  <a:pt x="0" y="1320909"/>
                </a:lnTo>
                <a:lnTo>
                  <a:pt x="0" y="0"/>
                </a:lnTo>
                <a:close/>
              </a:path>
            </a:pathLst>
          </a:custGeom>
          <a:blipFill>
            <a:blip r:embed="rId8"/>
            <a:stretch>
              <a:fillRect/>
            </a:stretch>
          </a:blipFill>
        </p:spPr>
        <p:txBody>
          <a:bodyPr/>
          <a:lstStyle/>
          <a:p>
            <a:endParaRPr lang="en-GB"/>
          </a:p>
        </p:txBody>
      </p:sp>
      <p:sp>
        <p:nvSpPr>
          <p:cNvPr id="23" name="TextBox 23"/>
          <p:cNvSpPr txBox="1"/>
          <p:nvPr/>
        </p:nvSpPr>
        <p:spPr>
          <a:xfrm>
            <a:off x="470808" y="2643812"/>
            <a:ext cx="8497566" cy="2410916"/>
          </a:xfrm>
          <a:prstGeom prst="rect">
            <a:avLst/>
          </a:prstGeom>
        </p:spPr>
        <p:txBody>
          <a:bodyPr wrap="square" lIns="0" tIns="0" rIns="0" bIns="0" rtlCol="0" anchor="t">
            <a:spAutoFit/>
          </a:bodyPr>
          <a:lstStyle/>
          <a:p>
            <a:pPr algn="l">
              <a:lnSpc>
                <a:spcPts val="9405"/>
              </a:lnSpc>
            </a:pPr>
            <a:r>
              <a:rPr lang="en-US" sz="9500" dirty="0">
                <a:solidFill>
                  <a:srgbClr val="253C57"/>
                </a:solidFill>
                <a:latin typeface="Aleo"/>
                <a:ea typeface="Aleo"/>
                <a:cs typeface="Aleo"/>
                <a:sym typeface="Aleo"/>
              </a:rPr>
              <a:t>Co-production in research</a:t>
            </a:r>
          </a:p>
        </p:txBody>
      </p:sp>
      <p:sp>
        <p:nvSpPr>
          <p:cNvPr id="24" name="TextBox 24"/>
          <p:cNvSpPr txBox="1"/>
          <p:nvPr/>
        </p:nvSpPr>
        <p:spPr>
          <a:xfrm>
            <a:off x="774674" y="9755979"/>
            <a:ext cx="4802562" cy="414537"/>
          </a:xfrm>
          <a:prstGeom prst="rect">
            <a:avLst/>
          </a:prstGeom>
        </p:spPr>
        <p:txBody>
          <a:bodyPr lIns="0" tIns="0" rIns="0" bIns="0" rtlCol="0" anchor="t">
            <a:spAutoFit/>
          </a:bodyPr>
          <a:lstStyle/>
          <a:p>
            <a:pPr algn="l">
              <a:lnSpc>
                <a:spcPts val="3479"/>
              </a:lnSpc>
              <a:spcBef>
                <a:spcPts val="2610"/>
              </a:spcBef>
            </a:pPr>
            <a:r>
              <a:rPr lang="en-US" sz="2400" dirty="0">
                <a:solidFill>
                  <a:srgbClr val="00A499"/>
                </a:solidFill>
                <a:latin typeface="Frutiger LT Std 1"/>
                <a:ea typeface="Frutiger LT Std 1"/>
                <a:cs typeface="Frutiger LT Std 1"/>
                <a:sym typeface="Frutiger LT Std 1"/>
              </a:rPr>
              <a:t>Nov 2025</a:t>
            </a:r>
          </a:p>
        </p:txBody>
      </p:sp>
      <p:sp>
        <p:nvSpPr>
          <p:cNvPr id="25" name="TextBox 25"/>
          <p:cNvSpPr txBox="1"/>
          <p:nvPr/>
        </p:nvSpPr>
        <p:spPr>
          <a:xfrm>
            <a:off x="614489" y="5477736"/>
            <a:ext cx="9488166" cy="3467937"/>
          </a:xfrm>
          <a:prstGeom prst="rect">
            <a:avLst/>
          </a:prstGeom>
        </p:spPr>
        <p:txBody>
          <a:bodyPr wrap="square" lIns="0" tIns="0" rIns="0" bIns="0" rtlCol="0" anchor="t">
            <a:spAutoFit/>
          </a:bodyPr>
          <a:lstStyle/>
          <a:p>
            <a:pPr algn="l">
              <a:lnSpc>
                <a:spcPts val="5444"/>
              </a:lnSpc>
            </a:pPr>
            <a:r>
              <a:rPr lang="en-US" sz="4800" dirty="0">
                <a:solidFill>
                  <a:srgbClr val="00A499"/>
                </a:solidFill>
                <a:latin typeface="Frutiger LT Std 1"/>
                <a:ea typeface="Frutiger LT Std 1"/>
                <a:cs typeface="Frutiger LT Std 1"/>
                <a:sym typeface="Frutiger LT Std 1"/>
              </a:rPr>
              <a:t>Carl Adams</a:t>
            </a:r>
          </a:p>
          <a:p>
            <a:pPr algn="l">
              <a:lnSpc>
                <a:spcPts val="5444"/>
              </a:lnSpc>
            </a:pPr>
            <a:r>
              <a:rPr lang="en-US" sz="4800" dirty="0">
                <a:solidFill>
                  <a:srgbClr val="00A499"/>
                </a:solidFill>
                <a:latin typeface="Frutiger LT Std 1"/>
                <a:ea typeface="Frutiger LT Std 1"/>
                <a:cs typeface="Frutiger LT Std 1"/>
                <a:sym typeface="Frutiger LT Std 1"/>
              </a:rPr>
              <a:t>Head of Improvement and Participation </a:t>
            </a:r>
          </a:p>
          <a:p>
            <a:pPr algn="l">
              <a:lnSpc>
                <a:spcPts val="5444"/>
              </a:lnSpc>
            </a:pPr>
            <a:endParaRPr lang="en-US" sz="4800" dirty="0">
              <a:solidFill>
                <a:srgbClr val="00A499"/>
              </a:solidFill>
              <a:latin typeface="Frutiger LT Std 1"/>
              <a:ea typeface="Frutiger LT Std 1"/>
              <a:cs typeface="Frutiger LT Std 1"/>
              <a:sym typeface="Frutiger LT Std 1"/>
            </a:endParaRPr>
          </a:p>
          <a:p>
            <a:pPr algn="l">
              <a:lnSpc>
                <a:spcPts val="5444"/>
              </a:lnSpc>
            </a:pPr>
            <a:r>
              <a:rPr lang="en-US" sz="4800" dirty="0">
                <a:solidFill>
                  <a:srgbClr val="00A499"/>
                </a:solidFill>
                <a:latin typeface="Frutiger LT Std 1"/>
                <a:ea typeface="Frutiger LT Std 1"/>
                <a:cs typeface="Frutiger LT Std 1"/>
                <a:sym typeface="Frutiger LT Std 1"/>
              </a:rPr>
              <a:t>Physiotherapist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10E30-665A-414D-66EE-63B5E75FC4F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C31BE91-83DA-071D-7E0C-F0B223818C69}"/>
              </a:ext>
            </a:extLst>
          </p:cNvPr>
          <p:cNvSpPr/>
          <p:nvPr/>
        </p:nvSpPr>
        <p:spPr>
          <a:xfrm>
            <a:off x="13423612" y="0"/>
            <a:ext cx="4864388" cy="3834935"/>
          </a:xfrm>
          <a:prstGeom prst="rect">
            <a:avLst/>
          </a:prstGeom>
          <a:solidFill>
            <a:srgbClr val="FFFFFF"/>
          </a:solidFill>
        </p:spPr>
        <p:txBody>
          <a:bodyPr/>
          <a:lstStyle/>
          <a:p>
            <a:endParaRPr lang="en-GB"/>
          </a:p>
        </p:txBody>
      </p:sp>
      <p:sp>
        <p:nvSpPr>
          <p:cNvPr id="21" name="Freeform 21">
            <a:extLst>
              <a:ext uri="{FF2B5EF4-FFF2-40B4-BE49-F238E27FC236}">
                <a16:creationId xmlns:a16="http://schemas.microsoft.com/office/drawing/2014/main" id="{AD6D63B2-2957-7FAF-F6A4-EAD83B14033B}"/>
              </a:ext>
            </a:extLst>
          </p:cNvPr>
          <p:cNvSpPr/>
          <p:nvPr/>
        </p:nvSpPr>
        <p:spPr>
          <a:xfrm>
            <a:off x="646434" y="516367"/>
            <a:ext cx="2529521" cy="1024666"/>
          </a:xfrm>
          <a:custGeom>
            <a:avLst/>
            <a:gdLst/>
            <a:ahLst/>
            <a:cxnLst/>
            <a:rect l="l" t="t" r="r" b="b"/>
            <a:pathLst>
              <a:path w="2529521" h="1024666">
                <a:moveTo>
                  <a:pt x="0" y="0"/>
                </a:moveTo>
                <a:lnTo>
                  <a:pt x="2529520" y="0"/>
                </a:lnTo>
                <a:lnTo>
                  <a:pt x="2529520" y="1024666"/>
                </a:lnTo>
                <a:lnTo>
                  <a:pt x="0" y="1024666"/>
                </a:lnTo>
                <a:lnTo>
                  <a:pt x="0" y="0"/>
                </a:lnTo>
                <a:close/>
              </a:path>
            </a:pathLst>
          </a:custGeom>
          <a:blipFill>
            <a:blip r:embed="rId3"/>
            <a:stretch>
              <a:fillRect/>
            </a:stretch>
          </a:blipFill>
        </p:spPr>
        <p:txBody>
          <a:bodyPr/>
          <a:lstStyle/>
          <a:p>
            <a:endParaRPr lang="en-GB"/>
          </a:p>
        </p:txBody>
      </p:sp>
      <p:sp>
        <p:nvSpPr>
          <p:cNvPr id="31" name="TextBox 22">
            <a:extLst>
              <a:ext uri="{FF2B5EF4-FFF2-40B4-BE49-F238E27FC236}">
                <a16:creationId xmlns:a16="http://schemas.microsoft.com/office/drawing/2014/main" id="{4F7CC359-0528-C0D1-BEF8-E5A3DBEDE5E1}"/>
              </a:ext>
            </a:extLst>
          </p:cNvPr>
          <p:cNvSpPr txBox="1"/>
          <p:nvPr/>
        </p:nvSpPr>
        <p:spPr>
          <a:xfrm>
            <a:off x="859000" y="2835413"/>
            <a:ext cx="7290211" cy="3046988"/>
          </a:xfrm>
          <a:prstGeom prst="rect">
            <a:avLst/>
          </a:prstGeom>
        </p:spPr>
        <p:txBody>
          <a:bodyPr wrap="square" lIns="0" tIns="0" rIns="0" bIns="0" rtlCol="0" anchor="t">
            <a:spAutoFit/>
          </a:bodyPr>
          <a:lstStyle/>
          <a:p>
            <a:pPr algn="l"/>
            <a:r>
              <a:rPr lang="en-US" sz="6600" dirty="0">
                <a:solidFill>
                  <a:srgbClr val="253C57"/>
                </a:solidFill>
                <a:latin typeface="Aleo"/>
                <a:ea typeface="Aleo"/>
                <a:cs typeface="Aleo"/>
                <a:sym typeface="Aleo"/>
              </a:rPr>
              <a:t>The Academy </a:t>
            </a:r>
          </a:p>
          <a:p>
            <a:pPr algn="l"/>
            <a:r>
              <a:rPr lang="en-US" sz="6600" dirty="0">
                <a:solidFill>
                  <a:srgbClr val="253C57"/>
                </a:solidFill>
                <a:latin typeface="Aleo"/>
                <a:ea typeface="Aleo"/>
                <a:cs typeface="Aleo"/>
                <a:sym typeface="Aleo"/>
              </a:rPr>
              <a:t>of Research and Improvement</a:t>
            </a:r>
          </a:p>
        </p:txBody>
      </p:sp>
      <p:sp>
        <p:nvSpPr>
          <p:cNvPr id="32" name="TextBox 24">
            <a:extLst>
              <a:ext uri="{FF2B5EF4-FFF2-40B4-BE49-F238E27FC236}">
                <a16:creationId xmlns:a16="http://schemas.microsoft.com/office/drawing/2014/main" id="{E5A21FE0-E7B5-A16C-F3CF-9CE2BF3B8BD7}"/>
              </a:ext>
            </a:extLst>
          </p:cNvPr>
          <p:cNvSpPr txBox="1"/>
          <p:nvPr/>
        </p:nvSpPr>
        <p:spPr>
          <a:xfrm>
            <a:off x="859000" y="6418306"/>
            <a:ext cx="6452012" cy="984885"/>
          </a:xfrm>
          <a:prstGeom prst="rect">
            <a:avLst/>
          </a:prstGeom>
        </p:spPr>
        <p:txBody>
          <a:bodyPr wrap="square" lIns="0" tIns="0" rIns="0" bIns="0" rtlCol="0" anchor="t">
            <a:spAutoFit/>
          </a:bodyPr>
          <a:lstStyle/>
          <a:p>
            <a:r>
              <a:rPr lang="en-US" sz="3200" dirty="0">
                <a:solidFill>
                  <a:srgbClr val="41B6E6"/>
                </a:solidFill>
                <a:latin typeface="Frutiger LT Std 1"/>
                <a:ea typeface="Frutiger LT Std 1"/>
                <a:cs typeface="Frutiger LT Std 1"/>
                <a:sym typeface="Frutiger LT Std 1"/>
              </a:rPr>
              <a:t>Hampshire and Isle of Wight Healthcare NHS Foundation Trust</a:t>
            </a:r>
            <a:endParaRPr lang="en-US" sz="3200" dirty="0">
              <a:solidFill>
                <a:srgbClr val="002060"/>
              </a:solidFill>
              <a:latin typeface="Arial"/>
              <a:ea typeface="Arial"/>
              <a:cs typeface="Arial"/>
              <a:sym typeface="Arial"/>
            </a:endParaRPr>
          </a:p>
        </p:txBody>
      </p:sp>
      <p:sp>
        <p:nvSpPr>
          <p:cNvPr id="3" name="Freeform 2">
            <a:extLst>
              <a:ext uri="{FF2B5EF4-FFF2-40B4-BE49-F238E27FC236}">
                <a16:creationId xmlns:a16="http://schemas.microsoft.com/office/drawing/2014/main" id="{72ECB592-B3D9-11DD-79A9-3C6CD1EE2A5E}"/>
              </a:ext>
            </a:extLst>
          </p:cNvPr>
          <p:cNvSpPr/>
          <p:nvPr/>
        </p:nvSpPr>
        <p:spPr>
          <a:xfrm>
            <a:off x="15292019" y="447920"/>
            <a:ext cx="2621238" cy="1024666"/>
          </a:xfrm>
          <a:custGeom>
            <a:avLst/>
            <a:gdLst/>
            <a:ahLst/>
            <a:cxnLst/>
            <a:rect l="l" t="t" r="r" b="b"/>
            <a:pathLst>
              <a:path w="2621238" h="1024666">
                <a:moveTo>
                  <a:pt x="0" y="0"/>
                </a:moveTo>
                <a:lnTo>
                  <a:pt x="2621238" y="0"/>
                </a:lnTo>
                <a:lnTo>
                  <a:pt x="2621238" y="1024666"/>
                </a:lnTo>
                <a:lnTo>
                  <a:pt x="0" y="1024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23">
            <a:extLst>
              <a:ext uri="{FF2B5EF4-FFF2-40B4-BE49-F238E27FC236}">
                <a16:creationId xmlns:a16="http://schemas.microsoft.com/office/drawing/2014/main" id="{AC1612AA-52DB-3EB2-58BB-D2A5814A432A}"/>
              </a:ext>
            </a:extLst>
          </p:cNvPr>
          <p:cNvSpPr txBox="1"/>
          <p:nvPr/>
        </p:nvSpPr>
        <p:spPr>
          <a:xfrm>
            <a:off x="863188" y="7493121"/>
            <a:ext cx="16053212" cy="1328249"/>
          </a:xfrm>
          <a:prstGeom prst="rect">
            <a:avLst/>
          </a:prstGeom>
        </p:spPr>
        <p:txBody>
          <a:bodyPr wrap="square" lIns="0" tIns="0" rIns="0" bIns="0" rtlCol="0" anchor="t">
            <a:spAutoFit/>
          </a:bodyPr>
          <a:lstStyle/>
          <a:p>
            <a:pPr>
              <a:lnSpc>
                <a:spcPts val="3479"/>
              </a:lnSpc>
              <a:spcBef>
                <a:spcPts val="2610"/>
              </a:spcBef>
            </a:pPr>
            <a:r>
              <a:rPr lang="en-GB" sz="2400" dirty="0"/>
              <a:t>We empower staff and patients to drive research and improvement by building skills, confidence, and capability. From training and facilitation to events and our annual conference, we support projects in Research, Improvement, Clinical Effectiveness, Innovation, Patient Involvement, and Evidence Sharing - helping teams turn ideas into impact</a:t>
            </a:r>
            <a:r>
              <a:rPr lang="en-GB" sz="2800" dirty="0"/>
              <a:t>.</a:t>
            </a:r>
            <a:endParaRPr lang="en-US" sz="2800" dirty="0">
              <a:latin typeface="Frutiger LT Std 1"/>
              <a:ea typeface="Frutiger LT Std 1"/>
              <a:cs typeface="Frutiger LT Std 1"/>
              <a:sym typeface="Frutiger LT Std 1"/>
            </a:endParaRPr>
          </a:p>
        </p:txBody>
      </p:sp>
      <p:pic>
        <p:nvPicPr>
          <p:cNvPr id="16" name="Picture 15" descr="A group of people standing in a circle&#10;&#10;AI-generated content may be incorrect.">
            <a:extLst>
              <a:ext uri="{FF2B5EF4-FFF2-40B4-BE49-F238E27FC236}">
                <a16:creationId xmlns:a16="http://schemas.microsoft.com/office/drawing/2014/main" id="{40BACAAC-1EF7-5475-1C7A-4FDE21C6243A}"/>
              </a:ext>
            </a:extLst>
          </p:cNvPr>
          <p:cNvPicPr>
            <a:picLocks noChangeAspect="1"/>
          </p:cNvPicPr>
          <p:nvPr/>
        </p:nvPicPr>
        <p:blipFill>
          <a:blip r:embed="rId6">
            <a:extLst>
              <a:ext uri="{28A0092B-C50C-407E-A947-70E740481C1C}">
                <a14:useLocalDpi xmlns:a14="http://schemas.microsoft.com/office/drawing/2010/main" val="0"/>
              </a:ext>
            </a:extLst>
          </a:blip>
          <a:srcRect t="22778" b="11398"/>
          <a:stretch/>
        </p:blipFill>
        <p:spPr>
          <a:xfrm>
            <a:off x="8872951" y="2840090"/>
            <a:ext cx="9395999" cy="4008908"/>
          </a:xfrm>
          <a:prstGeom prst="rect">
            <a:avLst/>
          </a:prstGeom>
        </p:spPr>
      </p:pic>
      <p:grpSp>
        <p:nvGrpSpPr>
          <p:cNvPr id="22" name="Group 5">
            <a:extLst>
              <a:ext uri="{FF2B5EF4-FFF2-40B4-BE49-F238E27FC236}">
                <a16:creationId xmlns:a16="http://schemas.microsoft.com/office/drawing/2014/main" id="{45E9CE90-91CE-0371-64BC-21A79A074FFE}"/>
              </a:ext>
            </a:extLst>
          </p:cNvPr>
          <p:cNvGrpSpPr/>
          <p:nvPr/>
        </p:nvGrpSpPr>
        <p:grpSpPr>
          <a:xfrm>
            <a:off x="-19050" y="10021727"/>
            <a:ext cx="18288000" cy="265273"/>
            <a:chOff x="0" y="0"/>
            <a:chExt cx="24384000" cy="355600"/>
          </a:xfrm>
        </p:grpSpPr>
        <p:grpSp>
          <p:nvGrpSpPr>
            <p:cNvPr id="23" name="Group 6">
              <a:extLst>
                <a:ext uri="{FF2B5EF4-FFF2-40B4-BE49-F238E27FC236}">
                  <a16:creationId xmlns:a16="http://schemas.microsoft.com/office/drawing/2014/main" id="{7260A6D3-EBAF-00A7-6C72-73444D1829EA}"/>
                </a:ext>
              </a:extLst>
            </p:cNvPr>
            <p:cNvGrpSpPr/>
            <p:nvPr/>
          </p:nvGrpSpPr>
          <p:grpSpPr>
            <a:xfrm>
              <a:off x="0" y="0"/>
              <a:ext cx="14960101" cy="355600"/>
              <a:chOff x="0" y="0"/>
              <a:chExt cx="2955082" cy="70242"/>
            </a:xfrm>
          </p:grpSpPr>
          <p:sp>
            <p:nvSpPr>
              <p:cNvPr id="29" name="Freeform 7">
                <a:extLst>
                  <a:ext uri="{FF2B5EF4-FFF2-40B4-BE49-F238E27FC236}">
                    <a16:creationId xmlns:a16="http://schemas.microsoft.com/office/drawing/2014/main" id="{C7B39454-256C-A1E3-1D45-8B88DFA79A55}"/>
                  </a:ext>
                </a:extLst>
              </p:cNvPr>
              <p:cNvSpPr/>
              <p:nvPr/>
            </p:nvSpPr>
            <p:spPr>
              <a:xfrm>
                <a:off x="0" y="0"/>
                <a:ext cx="2955082" cy="70242"/>
              </a:xfrm>
              <a:custGeom>
                <a:avLst/>
                <a:gdLst/>
                <a:ahLst/>
                <a:cxnLst/>
                <a:rect l="l" t="t" r="r" b="b"/>
                <a:pathLst>
                  <a:path w="2955082" h="70242">
                    <a:moveTo>
                      <a:pt x="0" y="0"/>
                    </a:moveTo>
                    <a:lnTo>
                      <a:pt x="2955082" y="0"/>
                    </a:lnTo>
                    <a:lnTo>
                      <a:pt x="2955082" y="70242"/>
                    </a:lnTo>
                    <a:lnTo>
                      <a:pt x="0" y="70242"/>
                    </a:lnTo>
                    <a:close/>
                  </a:path>
                </a:pathLst>
              </a:custGeom>
              <a:gradFill rotWithShape="1">
                <a:gsLst>
                  <a:gs pos="0">
                    <a:srgbClr val="78BE20">
                      <a:alpha val="100000"/>
                    </a:srgbClr>
                  </a:gs>
                  <a:gs pos="100000">
                    <a:srgbClr val="41B6E6">
                      <a:alpha val="100000"/>
                    </a:srgbClr>
                  </a:gs>
                </a:gsLst>
                <a:lin ang="0"/>
              </a:gradFill>
              <a:ln cap="sq">
                <a:noFill/>
                <a:prstDash val="solid"/>
                <a:miter/>
              </a:ln>
            </p:spPr>
            <p:txBody>
              <a:bodyPr/>
              <a:lstStyle/>
              <a:p>
                <a:endParaRPr lang="en-GB"/>
              </a:p>
            </p:txBody>
          </p:sp>
          <p:sp>
            <p:nvSpPr>
              <p:cNvPr id="35" name="TextBox 8">
                <a:extLst>
                  <a:ext uri="{FF2B5EF4-FFF2-40B4-BE49-F238E27FC236}">
                    <a16:creationId xmlns:a16="http://schemas.microsoft.com/office/drawing/2014/main" id="{A020B4B8-CB69-0DD4-B108-7C7A92DCE2E1}"/>
                  </a:ext>
                </a:extLst>
              </p:cNvPr>
              <p:cNvSpPr txBox="1"/>
              <p:nvPr/>
            </p:nvSpPr>
            <p:spPr>
              <a:xfrm>
                <a:off x="0" y="-47625"/>
                <a:ext cx="2955082" cy="117867"/>
              </a:xfrm>
              <a:prstGeom prst="rect">
                <a:avLst/>
              </a:prstGeom>
            </p:spPr>
            <p:txBody>
              <a:bodyPr lIns="50800" tIns="50800" rIns="50800" bIns="50800" rtlCol="0" anchor="ctr"/>
              <a:lstStyle/>
              <a:p>
                <a:pPr algn="ctr">
                  <a:lnSpc>
                    <a:spcPts val="2940"/>
                  </a:lnSpc>
                </a:pPr>
                <a:endParaRPr/>
              </a:p>
            </p:txBody>
          </p:sp>
        </p:grpSp>
        <p:grpSp>
          <p:nvGrpSpPr>
            <p:cNvPr id="24" name="Group 9">
              <a:extLst>
                <a:ext uri="{FF2B5EF4-FFF2-40B4-BE49-F238E27FC236}">
                  <a16:creationId xmlns:a16="http://schemas.microsoft.com/office/drawing/2014/main" id="{B075209D-616F-D2A6-A2E3-C449EE9B2AD4}"/>
                </a:ext>
              </a:extLst>
            </p:cNvPr>
            <p:cNvGrpSpPr/>
            <p:nvPr/>
          </p:nvGrpSpPr>
          <p:grpSpPr>
            <a:xfrm>
              <a:off x="14948433" y="0"/>
              <a:ext cx="9435567" cy="355600"/>
              <a:chOff x="0" y="0"/>
              <a:chExt cx="1863816" cy="70242"/>
            </a:xfrm>
          </p:grpSpPr>
          <p:sp>
            <p:nvSpPr>
              <p:cNvPr id="26" name="Freeform 10">
                <a:extLst>
                  <a:ext uri="{FF2B5EF4-FFF2-40B4-BE49-F238E27FC236}">
                    <a16:creationId xmlns:a16="http://schemas.microsoft.com/office/drawing/2014/main" id="{30279422-17B8-1FA4-DC51-D47D9E1D7089}"/>
                  </a:ext>
                </a:extLst>
              </p:cNvPr>
              <p:cNvSpPr/>
              <p:nvPr/>
            </p:nvSpPr>
            <p:spPr>
              <a:xfrm>
                <a:off x="0" y="0"/>
                <a:ext cx="1863816" cy="70242"/>
              </a:xfrm>
              <a:custGeom>
                <a:avLst/>
                <a:gdLst/>
                <a:ahLst/>
                <a:cxnLst/>
                <a:rect l="l" t="t" r="r" b="b"/>
                <a:pathLst>
                  <a:path w="1863816" h="70242">
                    <a:moveTo>
                      <a:pt x="0" y="0"/>
                    </a:moveTo>
                    <a:lnTo>
                      <a:pt x="1863816" y="0"/>
                    </a:lnTo>
                    <a:lnTo>
                      <a:pt x="1863816" y="70242"/>
                    </a:lnTo>
                    <a:lnTo>
                      <a:pt x="0" y="70242"/>
                    </a:lnTo>
                    <a:close/>
                  </a:path>
                </a:pathLst>
              </a:custGeom>
              <a:solidFill>
                <a:srgbClr val="253C57"/>
              </a:solidFill>
              <a:ln cap="sq">
                <a:noFill/>
                <a:prstDash val="solid"/>
                <a:miter/>
              </a:ln>
            </p:spPr>
            <p:txBody>
              <a:bodyPr/>
              <a:lstStyle/>
              <a:p>
                <a:endParaRPr lang="en-GB"/>
              </a:p>
            </p:txBody>
          </p:sp>
          <p:sp>
            <p:nvSpPr>
              <p:cNvPr id="27" name="TextBox 11">
                <a:extLst>
                  <a:ext uri="{FF2B5EF4-FFF2-40B4-BE49-F238E27FC236}">
                    <a16:creationId xmlns:a16="http://schemas.microsoft.com/office/drawing/2014/main" id="{32A1BB99-D1D4-36CD-5BDD-962714635B69}"/>
                  </a:ext>
                </a:extLst>
              </p:cNvPr>
              <p:cNvSpPr txBox="1"/>
              <p:nvPr/>
            </p:nvSpPr>
            <p:spPr>
              <a:xfrm>
                <a:off x="0" y="-47625"/>
                <a:ext cx="1863816" cy="117867"/>
              </a:xfrm>
              <a:prstGeom prst="rect">
                <a:avLst/>
              </a:prstGeom>
            </p:spPr>
            <p:txBody>
              <a:bodyPr lIns="50800" tIns="50800" rIns="50800" bIns="50800" rtlCol="0" anchor="ctr"/>
              <a:lstStyle/>
              <a:p>
                <a:pPr algn="ctr">
                  <a:lnSpc>
                    <a:spcPts val="2940"/>
                  </a:lnSpc>
                </a:pPr>
                <a:endParaRPr/>
              </a:p>
            </p:txBody>
          </p:sp>
        </p:grpSp>
      </p:grpSp>
      <p:grpSp>
        <p:nvGrpSpPr>
          <p:cNvPr id="36" name="Group 17">
            <a:extLst>
              <a:ext uri="{FF2B5EF4-FFF2-40B4-BE49-F238E27FC236}">
                <a16:creationId xmlns:a16="http://schemas.microsoft.com/office/drawing/2014/main" id="{46C55B54-DA11-417E-0559-2A1C5DC2A94F}"/>
              </a:ext>
            </a:extLst>
          </p:cNvPr>
          <p:cNvGrpSpPr/>
          <p:nvPr/>
        </p:nvGrpSpPr>
        <p:grpSpPr>
          <a:xfrm rot="-10800000">
            <a:off x="7924800" y="2810350"/>
            <a:ext cx="1396692" cy="4038649"/>
            <a:chOff x="0" y="-63232"/>
            <a:chExt cx="367853" cy="1063677"/>
          </a:xfrm>
        </p:grpSpPr>
        <p:sp>
          <p:nvSpPr>
            <p:cNvPr id="37" name="Freeform 18">
              <a:extLst>
                <a:ext uri="{FF2B5EF4-FFF2-40B4-BE49-F238E27FC236}">
                  <a16:creationId xmlns:a16="http://schemas.microsoft.com/office/drawing/2014/main" id="{6E97B9C6-92ED-E7F7-B6A0-4D093CCD07E8}"/>
                </a:ext>
              </a:extLst>
            </p:cNvPr>
            <p:cNvSpPr/>
            <p:nvPr/>
          </p:nvSpPr>
          <p:spPr>
            <a:xfrm>
              <a:off x="161656" y="-63232"/>
              <a:ext cx="206197" cy="1061630"/>
            </a:xfrm>
            <a:custGeom>
              <a:avLst/>
              <a:gdLst/>
              <a:ahLst/>
              <a:cxnLst/>
              <a:rect l="l" t="t" r="r" b="b"/>
              <a:pathLst>
                <a:path w="367853" h="1000445">
                  <a:moveTo>
                    <a:pt x="0" y="0"/>
                  </a:moveTo>
                  <a:lnTo>
                    <a:pt x="367853" y="0"/>
                  </a:lnTo>
                  <a:lnTo>
                    <a:pt x="367853" y="1000445"/>
                  </a:lnTo>
                  <a:lnTo>
                    <a:pt x="0" y="1000445"/>
                  </a:lnTo>
                  <a:close/>
                </a:path>
              </a:pathLst>
            </a:custGeom>
            <a:gradFill rotWithShape="1">
              <a:gsLst>
                <a:gs pos="0">
                  <a:srgbClr val="AE2573">
                    <a:alpha val="100000"/>
                  </a:srgbClr>
                </a:gs>
                <a:gs pos="100000">
                  <a:srgbClr val="41B6E6">
                    <a:alpha val="100000"/>
                  </a:srgbClr>
                </a:gs>
              </a:gsLst>
              <a:path path="circle">
                <a:fillToRect r="100000" b="100000"/>
              </a:path>
              <a:tileRect l="-100000" t="-100000"/>
            </a:gradFill>
            <a:ln cap="sq">
              <a:noFill/>
              <a:prstDash val="solid"/>
              <a:miter/>
            </a:ln>
          </p:spPr>
          <p:txBody>
            <a:bodyPr/>
            <a:lstStyle/>
            <a:p>
              <a:endParaRPr lang="en-GB"/>
            </a:p>
          </p:txBody>
        </p:sp>
        <p:sp>
          <p:nvSpPr>
            <p:cNvPr id="38" name="TextBox 19">
              <a:extLst>
                <a:ext uri="{FF2B5EF4-FFF2-40B4-BE49-F238E27FC236}">
                  <a16:creationId xmlns:a16="http://schemas.microsoft.com/office/drawing/2014/main" id="{E423AE21-6D90-D708-9DA2-A6A1C1469540}"/>
                </a:ext>
              </a:extLst>
            </p:cNvPr>
            <p:cNvSpPr txBox="1"/>
            <p:nvPr/>
          </p:nvSpPr>
          <p:spPr>
            <a:xfrm>
              <a:off x="0" y="-47625"/>
              <a:ext cx="367853" cy="1048070"/>
            </a:xfrm>
            <a:prstGeom prst="rect">
              <a:avLst/>
            </a:prstGeom>
          </p:spPr>
          <p:txBody>
            <a:bodyPr lIns="50800" tIns="50800" rIns="50800" bIns="50800" rtlCol="0" anchor="ctr"/>
            <a:lstStyle/>
            <a:p>
              <a:pPr algn="ctr">
                <a:lnSpc>
                  <a:spcPts val="2940"/>
                </a:lnSpc>
              </a:pPr>
              <a:endParaRPr/>
            </a:p>
          </p:txBody>
        </p:sp>
      </p:grpSp>
      <p:sp>
        <p:nvSpPr>
          <p:cNvPr id="6" name="TextBox 5">
            <a:extLst>
              <a:ext uri="{FF2B5EF4-FFF2-40B4-BE49-F238E27FC236}">
                <a16:creationId xmlns:a16="http://schemas.microsoft.com/office/drawing/2014/main" id="{24FD69B5-30EB-9AFF-F274-3F4A3600500E}"/>
              </a:ext>
            </a:extLst>
          </p:cNvPr>
          <p:cNvSpPr txBox="1"/>
          <p:nvPr/>
        </p:nvSpPr>
        <p:spPr>
          <a:xfrm>
            <a:off x="859000" y="9603455"/>
            <a:ext cx="9152792" cy="369332"/>
          </a:xfrm>
          <a:prstGeom prst="rect">
            <a:avLst/>
          </a:prstGeom>
          <a:noFill/>
        </p:spPr>
        <p:txBody>
          <a:bodyPr wrap="square">
            <a:spAutoFit/>
          </a:bodyPr>
          <a:lstStyle/>
          <a:p>
            <a:r>
              <a:rPr lang="en-GB" dirty="0">
                <a:hlinkClick r:id="rId7"/>
              </a:rPr>
              <a:t>Training, workshops and drop-ins | 2025 Academy</a:t>
            </a:r>
            <a:endParaRPr lang="en-GB" dirty="0"/>
          </a:p>
        </p:txBody>
      </p:sp>
    </p:spTree>
    <p:extLst>
      <p:ext uri="{BB962C8B-B14F-4D97-AF65-F5344CB8AC3E}">
        <p14:creationId xmlns:p14="http://schemas.microsoft.com/office/powerpoint/2010/main" val="368786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DDEE7E-F4D6-1C1A-D9E3-89C1432FB507}"/>
              </a:ext>
            </a:extLst>
          </p:cNvPr>
          <p:cNvSpPr/>
          <p:nvPr/>
        </p:nvSpPr>
        <p:spPr>
          <a:xfrm>
            <a:off x="15292023" y="447918"/>
            <a:ext cx="2621237" cy="1024667"/>
          </a:xfrm>
          <a:custGeom>
            <a:avLst/>
            <a:gdLst>
              <a:gd name="f0" fmla="val w"/>
              <a:gd name="f1" fmla="val h"/>
              <a:gd name="f2" fmla="val 0"/>
              <a:gd name="f3" fmla="val 2621238"/>
              <a:gd name="f4" fmla="val 1024666"/>
              <a:gd name="f5" fmla="*/ f0 1 2621238"/>
              <a:gd name="f6" fmla="*/ f1 1 1024666"/>
              <a:gd name="f7" fmla="val f2"/>
              <a:gd name="f8" fmla="val f3"/>
              <a:gd name="f9" fmla="val f4"/>
              <a:gd name="f10" fmla="+- f9 0 f7"/>
              <a:gd name="f11" fmla="+- f8 0 f7"/>
              <a:gd name="f12" fmla="*/ f11 1 2621238"/>
              <a:gd name="f13" fmla="*/ f10 1 1024666"/>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621238" h="1024666">
                <a:moveTo>
                  <a:pt x="f2" y="f2"/>
                </a:moveTo>
                <a:lnTo>
                  <a:pt x="f3" y="f2"/>
                </a:lnTo>
                <a:lnTo>
                  <a:pt x="f3" y="f4"/>
                </a:lnTo>
                <a:lnTo>
                  <a:pt x="f2" y="f4"/>
                </a:lnTo>
                <a:lnTo>
                  <a:pt x="f2" y="f2"/>
                </a:lnTo>
                <a:close/>
              </a:path>
            </a:pathLst>
          </a:custGeom>
          <a:blipFill>
            <a:blip r:embed="rId2">
              <a:alphaModFix/>
              <a:extLst>
                <a:ext uri="{96DAC541-7B7A-43D3-8B79-37D633B846F1}">
                  <asvg:svgBlip xmlns:asvg="http://schemas.microsoft.com/office/drawing/2016/SVG/main" r:embed="rId3"/>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3" name="TextBox 3">
            <a:extLst>
              <a:ext uri="{FF2B5EF4-FFF2-40B4-BE49-F238E27FC236}">
                <a16:creationId xmlns:a16="http://schemas.microsoft.com/office/drawing/2014/main" id="{7FE802AA-033D-A9C3-61CD-7FCA3F7412BA}"/>
              </a:ext>
            </a:extLst>
          </p:cNvPr>
          <p:cNvSpPr txBox="1"/>
          <p:nvPr/>
        </p:nvSpPr>
        <p:spPr>
          <a:xfrm>
            <a:off x="-8183" y="1297707"/>
            <a:ext cx="18776490" cy="103521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9405"/>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9F9A"/>
                </a:solidFill>
                <a:uFillTx/>
                <a:latin typeface="Lato"/>
                <a:ea typeface="Aleo"/>
                <a:cs typeface="Aleo"/>
              </a:rPr>
              <a:t>Shaping research by what matters to people</a:t>
            </a:r>
          </a:p>
        </p:txBody>
      </p:sp>
      <p:sp>
        <p:nvSpPr>
          <p:cNvPr id="4" name="Freeform 17">
            <a:extLst>
              <a:ext uri="{FF2B5EF4-FFF2-40B4-BE49-F238E27FC236}">
                <a16:creationId xmlns:a16="http://schemas.microsoft.com/office/drawing/2014/main" id="{C98D7163-89B6-C2F6-F3CC-C2F2A875CD8A}"/>
              </a:ext>
            </a:extLst>
          </p:cNvPr>
          <p:cNvSpPr/>
          <p:nvPr/>
        </p:nvSpPr>
        <p:spPr>
          <a:xfrm>
            <a:off x="646435" y="516370"/>
            <a:ext cx="2529523" cy="1024667"/>
          </a:xfrm>
          <a:custGeom>
            <a:avLst/>
            <a:gdLst>
              <a:gd name="f0" fmla="val w"/>
              <a:gd name="f1" fmla="val h"/>
              <a:gd name="f2" fmla="val 0"/>
              <a:gd name="f3" fmla="val 2529521"/>
              <a:gd name="f4" fmla="val 1024666"/>
              <a:gd name="f5" fmla="val 2529520"/>
              <a:gd name="f6" fmla="*/ f0 1 2529521"/>
              <a:gd name="f7" fmla="*/ f1 1 1024666"/>
              <a:gd name="f8" fmla="val f2"/>
              <a:gd name="f9" fmla="val f3"/>
              <a:gd name="f10" fmla="val f4"/>
              <a:gd name="f11" fmla="+- f10 0 f8"/>
              <a:gd name="f12" fmla="+- f9 0 f8"/>
              <a:gd name="f13" fmla="*/ f12 1 2529521"/>
              <a:gd name="f14" fmla="*/ f11 1 102466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529521" h="1024666">
                <a:moveTo>
                  <a:pt x="f2" y="f2"/>
                </a:moveTo>
                <a:lnTo>
                  <a:pt x="f5" y="f2"/>
                </a:lnTo>
                <a:lnTo>
                  <a:pt x="f5" y="f4"/>
                </a:lnTo>
                <a:lnTo>
                  <a:pt x="f2" y="f4"/>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nvGrpSpPr>
          <p:cNvPr id="5" name="Group 16">
            <a:extLst>
              <a:ext uri="{FF2B5EF4-FFF2-40B4-BE49-F238E27FC236}">
                <a16:creationId xmlns:a16="http://schemas.microsoft.com/office/drawing/2014/main" id="{230D4E39-9C13-539D-7975-10412902F099}"/>
              </a:ext>
            </a:extLst>
          </p:cNvPr>
          <p:cNvGrpSpPr/>
          <p:nvPr/>
        </p:nvGrpSpPr>
        <p:grpSpPr>
          <a:xfrm>
            <a:off x="0" y="9839474"/>
            <a:ext cx="18287999" cy="447525"/>
            <a:chOff x="0" y="9839474"/>
            <a:chExt cx="18287999" cy="447525"/>
          </a:xfrm>
        </p:grpSpPr>
        <p:grpSp>
          <p:nvGrpSpPr>
            <p:cNvPr id="6" name="Group 17">
              <a:extLst>
                <a:ext uri="{FF2B5EF4-FFF2-40B4-BE49-F238E27FC236}">
                  <a16:creationId xmlns:a16="http://schemas.microsoft.com/office/drawing/2014/main" id="{D7CF43E6-D10C-AB99-BC65-EF14E1FCBE93}"/>
                </a:ext>
              </a:extLst>
            </p:cNvPr>
            <p:cNvGrpSpPr/>
            <p:nvPr/>
          </p:nvGrpSpPr>
          <p:grpSpPr>
            <a:xfrm>
              <a:off x="0" y="9839474"/>
              <a:ext cx="11220072" cy="447525"/>
              <a:chOff x="0" y="9839474"/>
              <a:chExt cx="11220072" cy="447525"/>
            </a:xfrm>
          </p:grpSpPr>
          <p:sp>
            <p:nvSpPr>
              <p:cNvPr id="7" name="Freeform 18">
                <a:extLst>
                  <a:ext uri="{FF2B5EF4-FFF2-40B4-BE49-F238E27FC236}">
                    <a16:creationId xmlns:a16="http://schemas.microsoft.com/office/drawing/2014/main" id="{2359D3C4-6749-88FD-893D-A32D579002D9}"/>
                  </a:ext>
                </a:extLst>
              </p:cNvPr>
              <p:cNvSpPr/>
              <p:nvPr/>
            </p:nvSpPr>
            <p:spPr>
              <a:xfrm>
                <a:off x="0" y="10020296"/>
                <a:ext cx="11220072" cy="266703"/>
              </a:xfrm>
              <a:custGeom>
                <a:avLst/>
                <a:gdLst>
                  <a:gd name="f0" fmla="val w"/>
                  <a:gd name="f1" fmla="val h"/>
                  <a:gd name="f2" fmla="val 0"/>
                  <a:gd name="f3" fmla="val 2955082"/>
                  <a:gd name="f4" fmla="val 70242"/>
                  <a:gd name="f5" fmla="*/ f0 1 2955082"/>
                  <a:gd name="f6" fmla="*/ f1 1 70242"/>
                  <a:gd name="f7" fmla="val f2"/>
                  <a:gd name="f8" fmla="val f3"/>
                  <a:gd name="f9" fmla="val f4"/>
                  <a:gd name="f10" fmla="+- f9 0 f7"/>
                  <a:gd name="f11" fmla="+- f8 0 f7"/>
                  <a:gd name="f12" fmla="*/ f11 1 2955082"/>
                  <a:gd name="f13" fmla="*/ f10 1 70242"/>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955082" h="70242">
                    <a:moveTo>
                      <a:pt x="f2" y="f2"/>
                    </a:moveTo>
                    <a:lnTo>
                      <a:pt x="f3" y="f2"/>
                    </a:lnTo>
                    <a:lnTo>
                      <a:pt x="f3" y="f4"/>
                    </a:lnTo>
                    <a:lnTo>
                      <a:pt x="f2" y="f4"/>
                    </a:lnTo>
                    <a:close/>
                  </a:path>
                </a:pathLst>
              </a:custGeom>
              <a:gradFill>
                <a:gsLst>
                  <a:gs pos="0">
                    <a:srgbClr val="78BE20"/>
                  </a:gs>
                  <a:gs pos="100000">
                    <a:srgbClr val="41B6E6"/>
                  </a:gs>
                </a:gsLst>
                <a:lin ang="0"/>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TextBox 19">
                <a:extLst>
                  <a:ext uri="{FF2B5EF4-FFF2-40B4-BE49-F238E27FC236}">
                    <a16:creationId xmlns:a16="http://schemas.microsoft.com/office/drawing/2014/main" id="{439E424A-E9B4-2B19-D641-4817BF388752}"/>
                  </a:ext>
                </a:extLst>
              </p:cNvPr>
              <p:cNvSpPr txBox="1"/>
              <p:nvPr/>
            </p:nvSpPr>
            <p:spPr>
              <a:xfrm>
                <a:off x="0" y="9839474"/>
                <a:ext cx="11220072" cy="447525"/>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94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grpSp>
          <p:nvGrpSpPr>
            <p:cNvPr id="9" name="Group 20">
              <a:extLst>
                <a:ext uri="{FF2B5EF4-FFF2-40B4-BE49-F238E27FC236}">
                  <a16:creationId xmlns:a16="http://schemas.microsoft.com/office/drawing/2014/main" id="{7EA56255-47F1-3211-D3B9-B864B1F14F23}"/>
                </a:ext>
              </a:extLst>
            </p:cNvPr>
            <p:cNvGrpSpPr/>
            <p:nvPr/>
          </p:nvGrpSpPr>
          <p:grpSpPr>
            <a:xfrm>
              <a:off x="11211321" y="9839474"/>
              <a:ext cx="7076678" cy="447525"/>
              <a:chOff x="11211321" y="9839474"/>
              <a:chExt cx="7076678" cy="447525"/>
            </a:xfrm>
          </p:grpSpPr>
          <p:sp>
            <p:nvSpPr>
              <p:cNvPr id="10" name="Freeform 21">
                <a:extLst>
                  <a:ext uri="{FF2B5EF4-FFF2-40B4-BE49-F238E27FC236}">
                    <a16:creationId xmlns:a16="http://schemas.microsoft.com/office/drawing/2014/main" id="{BA0AE94D-A442-7D3E-DA07-09206F2ED3E5}"/>
                  </a:ext>
                </a:extLst>
              </p:cNvPr>
              <p:cNvSpPr/>
              <p:nvPr/>
            </p:nvSpPr>
            <p:spPr>
              <a:xfrm>
                <a:off x="11211321" y="10020296"/>
                <a:ext cx="7076678" cy="266703"/>
              </a:xfrm>
              <a:custGeom>
                <a:avLst/>
                <a:gdLst>
                  <a:gd name="f0" fmla="val w"/>
                  <a:gd name="f1" fmla="val h"/>
                  <a:gd name="f2" fmla="val 0"/>
                  <a:gd name="f3" fmla="val 1863816"/>
                  <a:gd name="f4" fmla="val 70242"/>
                  <a:gd name="f5" fmla="*/ f0 1 1863816"/>
                  <a:gd name="f6" fmla="*/ f1 1 70242"/>
                  <a:gd name="f7" fmla="val f2"/>
                  <a:gd name="f8" fmla="val f3"/>
                  <a:gd name="f9" fmla="val f4"/>
                  <a:gd name="f10" fmla="+- f9 0 f7"/>
                  <a:gd name="f11" fmla="+- f8 0 f7"/>
                  <a:gd name="f12" fmla="*/ f11 1 1863816"/>
                  <a:gd name="f13" fmla="*/ f10 1 70242"/>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63816" h="70242">
                    <a:moveTo>
                      <a:pt x="f2" y="f2"/>
                    </a:moveTo>
                    <a:lnTo>
                      <a:pt x="f3" y="f2"/>
                    </a:lnTo>
                    <a:lnTo>
                      <a:pt x="f3" y="f4"/>
                    </a:lnTo>
                    <a:lnTo>
                      <a:pt x="f2" y="f4"/>
                    </a:lnTo>
                    <a:close/>
                  </a:path>
                </a:pathLst>
              </a:custGeom>
              <a:solidFill>
                <a:srgbClr val="253C57"/>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TextBox 22">
                <a:extLst>
                  <a:ext uri="{FF2B5EF4-FFF2-40B4-BE49-F238E27FC236}">
                    <a16:creationId xmlns:a16="http://schemas.microsoft.com/office/drawing/2014/main" id="{A7F28416-97F8-5B0E-31FB-FAC8BA9507F4}"/>
                  </a:ext>
                </a:extLst>
              </p:cNvPr>
              <p:cNvSpPr txBox="1"/>
              <p:nvPr/>
            </p:nvSpPr>
            <p:spPr>
              <a:xfrm>
                <a:off x="11211321" y="9839474"/>
                <a:ext cx="7076678" cy="447525"/>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94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grpSp>
      <p:sp>
        <p:nvSpPr>
          <p:cNvPr id="12" name="TextBox 3">
            <a:extLst>
              <a:ext uri="{FF2B5EF4-FFF2-40B4-BE49-F238E27FC236}">
                <a16:creationId xmlns:a16="http://schemas.microsoft.com/office/drawing/2014/main" id="{8A23EDE6-AE2F-EFE5-B5DC-459541834B05}"/>
              </a:ext>
            </a:extLst>
          </p:cNvPr>
          <p:cNvSpPr txBox="1"/>
          <p:nvPr/>
        </p:nvSpPr>
        <p:spPr>
          <a:xfrm>
            <a:off x="430773" y="4649038"/>
            <a:ext cx="8308677" cy="1600437"/>
          </a:xfrm>
          <a:prstGeom prst="rect">
            <a:avLst/>
          </a:prstGeom>
          <a:noFill/>
          <a:ln w="9528" cap="flat">
            <a:solidFill>
              <a:srgbClr val="00B050"/>
            </a:solidFill>
            <a:prstDash val="solid"/>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253C57"/>
                </a:solidFill>
                <a:uFillTx/>
                <a:latin typeface="Aleo"/>
                <a:ea typeface="Aleo"/>
                <a:cs typeface="Aleo"/>
              </a:rPr>
              <a:t>Research </a:t>
            </a:r>
            <a:r>
              <a:rPr lang="en-US" sz="6000" b="0" i="0" u="none" strike="noStrike" kern="1200" cap="none" spc="0" baseline="0">
                <a:solidFill>
                  <a:srgbClr val="00B050"/>
                </a:solidFill>
                <a:uFillTx/>
                <a:latin typeface="Aleo"/>
                <a:ea typeface="Aleo"/>
                <a:cs typeface="Aleo"/>
              </a:rPr>
              <a:t>is</a:t>
            </a:r>
            <a:r>
              <a:rPr lang="en-US" sz="6000" b="0" i="0" u="none" strike="noStrike" kern="1200" cap="none" spc="0" baseline="0">
                <a:solidFill>
                  <a:srgbClr val="253C57"/>
                </a:solidFill>
                <a:uFillTx/>
                <a:latin typeface="Aleo"/>
                <a:ea typeface="Aleo"/>
                <a:cs typeface="Aleo"/>
              </a:rPr>
              <a:t>:</a:t>
            </a:r>
            <a:endParaRPr lang="en-US" sz="6000" b="0" i="0" u="none" strike="noStrike" kern="1200" cap="none" spc="0" baseline="0">
              <a:solidFill>
                <a:srgbClr val="000000"/>
              </a:solidFill>
              <a:uFillTx/>
              <a:latin typeface="Calibri"/>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253C57"/>
                </a:solidFill>
                <a:uFillTx/>
                <a:latin typeface="Aleo"/>
                <a:ea typeface="Aleo"/>
                <a:cs typeface="Aleo"/>
              </a:rPr>
              <a:t>Carried out ‘</a:t>
            </a:r>
            <a:r>
              <a:rPr lang="en-US" sz="4400" b="1" i="0" u="none" strike="noStrike" kern="1200" cap="none" spc="0" baseline="0">
                <a:solidFill>
                  <a:srgbClr val="00B050"/>
                </a:solidFill>
                <a:uFillTx/>
                <a:latin typeface="Aleo"/>
                <a:ea typeface="Aleo"/>
                <a:cs typeface="Aleo"/>
              </a:rPr>
              <a:t>with</a:t>
            </a:r>
            <a:r>
              <a:rPr lang="en-US" sz="4400" b="0" i="0" u="none" strike="noStrike" kern="1200" cap="none" spc="0" baseline="0">
                <a:solidFill>
                  <a:srgbClr val="253C57"/>
                </a:solidFill>
                <a:uFillTx/>
                <a:latin typeface="Aleo"/>
                <a:ea typeface="Aleo"/>
                <a:cs typeface="Aleo"/>
              </a:rPr>
              <a:t>’ or ‘</a:t>
            </a:r>
            <a:r>
              <a:rPr lang="en-US" sz="4400" b="1" i="0" u="none" strike="noStrike" kern="1200" cap="none" spc="0" baseline="0">
                <a:solidFill>
                  <a:srgbClr val="00B050"/>
                </a:solidFill>
                <a:uFillTx/>
                <a:latin typeface="Aleo"/>
                <a:ea typeface="Aleo"/>
                <a:cs typeface="Aleo"/>
              </a:rPr>
              <a:t>by</a:t>
            </a:r>
            <a:r>
              <a:rPr lang="en-US" sz="4400" b="0" i="0" u="none" strike="noStrike" kern="1200" cap="none" spc="0" baseline="0">
                <a:solidFill>
                  <a:srgbClr val="253C57"/>
                </a:solidFill>
                <a:uFillTx/>
                <a:latin typeface="Aleo"/>
                <a:ea typeface="Aleo"/>
                <a:cs typeface="Aleo"/>
              </a:rPr>
              <a:t>’ people</a:t>
            </a:r>
            <a:endParaRPr lang="en-US" sz="1800" b="0" i="0" u="none" strike="noStrike" kern="1200" cap="none" spc="0" baseline="0">
              <a:solidFill>
                <a:srgbClr val="000000"/>
              </a:solidFill>
              <a:uFillTx/>
              <a:latin typeface="Calibri"/>
              <a:ea typeface="Calibri"/>
              <a:cs typeface="Calibri"/>
            </a:endParaRPr>
          </a:p>
        </p:txBody>
      </p:sp>
      <p:sp>
        <p:nvSpPr>
          <p:cNvPr id="13" name="TextBox 3">
            <a:extLst>
              <a:ext uri="{FF2B5EF4-FFF2-40B4-BE49-F238E27FC236}">
                <a16:creationId xmlns:a16="http://schemas.microsoft.com/office/drawing/2014/main" id="{5BDF4CF4-C488-2302-E731-F29872186DE9}"/>
              </a:ext>
            </a:extLst>
          </p:cNvPr>
          <p:cNvSpPr txBox="1"/>
          <p:nvPr/>
        </p:nvSpPr>
        <p:spPr>
          <a:xfrm>
            <a:off x="9677396" y="4638915"/>
            <a:ext cx="8243974" cy="1585048"/>
          </a:xfrm>
          <a:prstGeom prst="rect">
            <a:avLst/>
          </a:prstGeom>
          <a:noFill/>
          <a:ln w="9528" cap="flat">
            <a:solidFill>
              <a:srgbClr val="FF0000"/>
            </a:solidFill>
            <a:prstDash val="solid"/>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253C57"/>
                </a:solidFill>
                <a:uFillTx/>
                <a:latin typeface="Aleo"/>
              </a:rPr>
              <a:t>Research </a:t>
            </a:r>
            <a:r>
              <a:rPr lang="en-US" sz="5400" b="0" i="0" u="none" strike="noStrike" kern="1200" cap="none" spc="0" baseline="0">
                <a:solidFill>
                  <a:srgbClr val="FF0000"/>
                </a:solidFill>
                <a:uFillTx/>
                <a:latin typeface="Aleo"/>
              </a:rPr>
              <a:t>Isn't</a:t>
            </a:r>
            <a:r>
              <a:rPr lang="en-US" sz="5400" b="0" i="0" u="none" strike="noStrike" kern="1200" cap="none" spc="0" baseline="0">
                <a:solidFill>
                  <a:srgbClr val="253C57"/>
                </a:solidFill>
                <a:uFillTx/>
                <a:latin typeface="Aleo"/>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a:solidFill>
                  <a:srgbClr val="253C57"/>
                </a:solidFill>
                <a:uFillTx/>
                <a:latin typeface="Aleo"/>
                <a:ea typeface="Aleo"/>
                <a:cs typeface="Aleo"/>
              </a:rPr>
              <a:t>Carried out ‘</a:t>
            </a:r>
            <a:r>
              <a:rPr lang="en-US" sz="4000" b="1" i="0" u="none" strike="noStrike" kern="1200" cap="none" spc="0" baseline="0">
                <a:solidFill>
                  <a:srgbClr val="FF0000"/>
                </a:solidFill>
                <a:uFillTx/>
                <a:latin typeface="Aleo"/>
                <a:ea typeface="Aleo"/>
                <a:cs typeface="Aleo"/>
              </a:rPr>
              <a:t>to</a:t>
            </a:r>
            <a:r>
              <a:rPr lang="en-US" sz="4000" b="0" i="0" u="none" strike="noStrike" kern="1200" cap="none" spc="0" baseline="0">
                <a:solidFill>
                  <a:srgbClr val="253C57"/>
                </a:solidFill>
                <a:uFillTx/>
                <a:latin typeface="Aleo"/>
                <a:ea typeface="Aleo"/>
                <a:cs typeface="Aleo"/>
              </a:rPr>
              <a:t>’, </a:t>
            </a:r>
            <a:r>
              <a:rPr lang="en-US" sz="4000" b="1" i="0" u="none" strike="noStrike" kern="1200" cap="none" spc="0" baseline="0">
                <a:solidFill>
                  <a:srgbClr val="253C57"/>
                </a:solidFill>
                <a:uFillTx/>
                <a:latin typeface="Aleo"/>
                <a:ea typeface="Aleo"/>
                <a:cs typeface="Aleo"/>
              </a:rPr>
              <a:t>‘</a:t>
            </a:r>
            <a:r>
              <a:rPr lang="en-US" sz="4000" b="1" i="0" u="none" strike="noStrike" kern="1200" cap="none" spc="0" baseline="0">
                <a:solidFill>
                  <a:srgbClr val="FF0000"/>
                </a:solidFill>
                <a:uFillTx/>
                <a:latin typeface="Aleo"/>
                <a:ea typeface="Aleo"/>
                <a:cs typeface="Aleo"/>
              </a:rPr>
              <a:t>about</a:t>
            </a:r>
            <a:r>
              <a:rPr lang="en-US" sz="4000" b="1" i="0" u="none" strike="noStrike" kern="1200" cap="none" spc="0" baseline="0">
                <a:solidFill>
                  <a:srgbClr val="253C57"/>
                </a:solidFill>
                <a:uFillTx/>
                <a:latin typeface="Aleo"/>
                <a:ea typeface="Aleo"/>
                <a:cs typeface="Aleo"/>
              </a:rPr>
              <a:t>’  </a:t>
            </a:r>
            <a:r>
              <a:rPr lang="en-US" sz="4000" b="0" i="0" u="none" strike="noStrike" kern="1200" cap="none" spc="0" baseline="0">
                <a:solidFill>
                  <a:srgbClr val="253C57"/>
                </a:solidFill>
                <a:uFillTx/>
                <a:latin typeface="Aleo"/>
                <a:ea typeface="Aleo"/>
                <a:cs typeface="Aleo"/>
              </a:rPr>
              <a:t>or </a:t>
            </a:r>
            <a:r>
              <a:rPr lang="en-US" sz="4000" b="1" i="0" u="none" strike="noStrike" kern="1200" cap="none" spc="0" baseline="0">
                <a:solidFill>
                  <a:srgbClr val="253C57"/>
                </a:solidFill>
                <a:uFillTx/>
                <a:latin typeface="Aleo"/>
                <a:ea typeface="Aleo"/>
                <a:cs typeface="Aleo"/>
              </a:rPr>
              <a:t>‘</a:t>
            </a:r>
            <a:r>
              <a:rPr lang="en-US" sz="4000" b="1" i="0" u="none" strike="noStrike" kern="1200" cap="none" spc="0" baseline="0">
                <a:solidFill>
                  <a:srgbClr val="FF0000"/>
                </a:solidFill>
                <a:uFillTx/>
                <a:latin typeface="Aleo"/>
                <a:ea typeface="Aleo"/>
                <a:cs typeface="Aleo"/>
              </a:rPr>
              <a:t>for</a:t>
            </a:r>
            <a:r>
              <a:rPr lang="en-US" sz="4000" b="1" i="0" u="none" strike="noStrike" kern="1200" cap="none" spc="0" baseline="0">
                <a:solidFill>
                  <a:srgbClr val="253C57"/>
                </a:solidFill>
                <a:uFillTx/>
                <a:latin typeface="Aleo"/>
                <a:ea typeface="Aleo"/>
                <a:cs typeface="Aleo"/>
              </a:rPr>
              <a:t>’ </a:t>
            </a:r>
            <a:r>
              <a:rPr lang="en-US" sz="4000" b="0" i="0" u="none" strike="noStrike" kern="1200" cap="none" spc="0" baseline="0">
                <a:solidFill>
                  <a:srgbClr val="253C57"/>
                </a:solidFill>
                <a:uFillTx/>
                <a:latin typeface="Aleo"/>
                <a:ea typeface="Aleo"/>
                <a:cs typeface="Aleo"/>
              </a:rPr>
              <a:t>them</a:t>
            </a:r>
            <a:br>
              <a:rPr lang="en-US" sz="4000" b="0" i="0" u="none" strike="noStrike" kern="1200" cap="none" spc="0" baseline="0">
                <a:solidFill>
                  <a:srgbClr val="253C57"/>
                </a:solidFill>
                <a:uFillTx/>
                <a:latin typeface="Aleo"/>
                <a:ea typeface="Aleo"/>
                <a:cs typeface="Aleo"/>
              </a:rPr>
            </a:br>
            <a:endParaRPr lang="en-US" sz="900" b="0" i="0" u="none" strike="noStrike" kern="1200" cap="none" spc="0" baseline="0">
              <a:solidFill>
                <a:srgbClr val="253C57"/>
              </a:solidFill>
              <a:uFillTx/>
              <a:latin typeface="Aleo"/>
              <a:ea typeface="Aleo"/>
              <a:cs typeface="Aleo"/>
            </a:endParaRPr>
          </a:p>
        </p:txBody>
      </p:sp>
      <p:pic>
        <p:nvPicPr>
          <p:cNvPr id="14" name="Graphic 29" descr="Shield Tick with solid fill">
            <a:extLst>
              <a:ext uri="{FF2B5EF4-FFF2-40B4-BE49-F238E27FC236}">
                <a16:creationId xmlns:a16="http://schemas.microsoft.com/office/drawing/2014/main" id="{4E9605F6-52CC-9AAB-9196-AF694E4622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4877" y="2326590"/>
            <a:ext cx="2235680" cy="2278812"/>
          </a:xfrm>
          <a:prstGeom prst="rect">
            <a:avLst/>
          </a:prstGeom>
          <a:noFill/>
          <a:ln cap="flat">
            <a:noFill/>
          </a:ln>
        </p:spPr>
      </p:pic>
      <p:pic>
        <p:nvPicPr>
          <p:cNvPr id="15" name="Graphic 33" descr="Shield Cross with solid fill">
            <a:extLst>
              <a:ext uri="{FF2B5EF4-FFF2-40B4-BE49-F238E27FC236}">
                <a16:creationId xmlns:a16="http://schemas.microsoft.com/office/drawing/2014/main" id="{0FC91228-FF48-4DE3-A0B9-F109753CB4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82691" y="2316714"/>
            <a:ext cx="2236695" cy="2258266"/>
          </a:xfrm>
          <a:prstGeom prst="rect">
            <a:avLst/>
          </a:prstGeom>
          <a:noFill/>
          <a:ln cap="flat">
            <a:noFill/>
          </a:ln>
        </p:spPr>
      </p:pic>
      <p:pic>
        <p:nvPicPr>
          <p:cNvPr id="16" name="Picture 5" descr="A group of people holding hands&#10;&#10;AI-generated content may be incorrect.">
            <a:extLst>
              <a:ext uri="{FF2B5EF4-FFF2-40B4-BE49-F238E27FC236}">
                <a16:creationId xmlns:a16="http://schemas.microsoft.com/office/drawing/2014/main" id="{C397566C-A83C-E4CD-48C4-0416D9F146FB}"/>
              </a:ext>
            </a:extLst>
          </p:cNvPr>
          <p:cNvPicPr>
            <a:picLocks noChangeAspect="1"/>
          </p:cNvPicPr>
          <p:nvPr/>
        </p:nvPicPr>
        <p:blipFill>
          <a:blip r:embed="rId9"/>
          <a:stretch>
            <a:fillRect/>
          </a:stretch>
        </p:blipFill>
        <p:spPr>
          <a:xfrm>
            <a:off x="2040867" y="6387861"/>
            <a:ext cx="5076648" cy="3348487"/>
          </a:xfrm>
          <a:prstGeom prst="rect">
            <a:avLst/>
          </a:prstGeom>
          <a:noFill/>
          <a:ln cap="flat">
            <a:noFill/>
          </a:ln>
        </p:spPr>
      </p:pic>
      <p:pic>
        <p:nvPicPr>
          <p:cNvPr id="17" name="Picture 6" descr="A group of people standing in a circle&#10;&#10;AI-generated content may be incorrect.">
            <a:extLst>
              <a:ext uri="{FF2B5EF4-FFF2-40B4-BE49-F238E27FC236}">
                <a16:creationId xmlns:a16="http://schemas.microsoft.com/office/drawing/2014/main" id="{D99972C3-541F-3CE9-F10A-91CCDCE018F4}"/>
              </a:ext>
            </a:extLst>
          </p:cNvPr>
          <p:cNvPicPr>
            <a:picLocks noChangeAspect="1"/>
          </p:cNvPicPr>
          <p:nvPr/>
        </p:nvPicPr>
        <p:blipFill>
          <a:blip r:embed="rId10"/>
          <a:stretch>
            <a:fillRect/>
          </a:stretch>
        </p:blipFill>
        <p:spPr>
          <a:xfrm>
            <a:off x="11253155" y="6348322"/>
            <a:ext cx="5098209" cy="3391619"/>
          </a:xfrm>
          <a:prstGeom prst="rect">
            <a:avLst/>
          </a:prstGeom>
          <a:noFill/>
          <a:ln cap="flat">
            <a:noFill/>
          </a:ln>
        </p:spPr>
      </p:pic>
      <p:sp>
        <p:nvSpPr>
          <p:cNvPr id="19" name="TextBox 3">
            <a:extLst>
              <a:ext uri="{FF2B5EF4-FFF2-40B4-BE49-F238E27FC236}">
                <a16:creationId xmlns:a16="http://schemas.microsoft.com/office/drawing/2014/main" id="{525EA288-36DE-AAF8-14B4-BE973B065BF5}"/>
              </a:ext>
            </a:extLst>
          </p:cNvPr>
          <p:cNvSpPr txBox="1"/>
          <p:nvPr/>
        </p:nvSpPr>
        <p:spPr>
          <a:xfrm>
            <a:off x="-8183" y="262542"/>
            <a:ext cx="18776490" cy="1069134"/>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9405"/>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0" baseline="0">
                <a:solidFill>
                  <a:srgbClr val="253C57"/>
                </a:solidFill>
                <a:uFillTx/>
                <a:latin typeface="Aleo"/>
                <a:ea typeface="Aleo"/>
                <a:cs typeface="Aleo"/>
              </a:rPr>
              <a:t>The </a:t>
            </a:r>
            <a:r>
              <a:rPr lang="en-US" sz="6600" b="1" i="0" u="none" strike="noStrike" kern="1200" cap="none" spc="0" baseline="0">
                <a:solidFill>
                  <a:srgbClr val="253C57"/>
                </a:solidFill>
                <a:uFillTx/>
                <a:latin typeface="Aleo"/>
                <a:ea typeface="Aleo"/>
                <a:cs typeface="Aleo"/>
              </a:rPr>
              <a:t>'What' </a:t>
            </a:r>
            <a:r>
              <a:rPr lang="en-US" sz="6600" b="0" i="0" u="none" strike="noStrike" kern="1200" cap="none" spc="0" baseline="0">
                <a:solidFill>
                  <a:srgbClr val="253C57"/>
                </a:solidFill>
                <a:uFillTx/>
                <a:latin typeface="Aleo"/>
                <a:ea typeface="Aleo"/>
                <a:cs typeface="Aleo"/>
              </a:rPr>
              <a:t>of co-production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728" y="313885"/>
            <a:ext cx="16002000" cy="3378995"/>
          </a:xfrm>
        </p:spPr>
        <p:txBody>
          <a:bodyPr>
            <a:noAutofit/>
          </a:bodyPr>
          <a:lstStyle/>
          <a:p>
            <a:r>
              <a:rPr lang="en-GB" sz="4800" dirty="0">
                <a:solidFill>
                  <a:schemeClr val="tx2"/>
                </a:solidFill>
                <a:latin typeface="Aleo"/>
              </a:rPr>
              <a:t>What are the benefits of involving patients in research?</a:t>
            </a:r>
          </a:p>
        </p:txBody>
      </p:sp>
      <p:graphicFrame>
        <p:nvGraphicFramePr>
          <p:cNvPr id="6" name="Content Placeholder 7">
            <a:extLst>
              <a:ext uri="{FF2B5EF4-FFF2-40B4-BE49-F238E27FC236}">
                <a16:creationId xmlns:a16="http://schemas.microsoft.com/office/drawing/2014/main" id="{A3C7CC2C-01EB-4E34-82F8-672D9E7D2746}"/>
              </a:ext>
            </a:extLst>
          </p:cNvPr>
          <p:cNvGraphicFramePr>
            <a:graphicFrameLocks/>
          </p:cNvGraphicFramePr>
          <p:nvPr>
            <p:extLst>
              <p:ext uri="{D42A27DB-BD31-4B8C-83A1-F6EECF244321}">
                <p14:modId xmlns:p14="http://schemas.microsoft.com/office/powerpoint/2010/main" val="2332993599"/>
              </p:ext>
            </p:extLst>
          </p:nvPr>
        </p:nvGraphicFramePr>
        <p:xfrm>
          <a:off x="2286000" y="2519656"/>
          <a:ext cx="14179456" cy="7453459"/>
        </p:xfrm>
        <a:graphic>
          <a:graphicData uri="http://schemas.openxmlformats.org/drawingml/2006/table">
            <a:tbl>
              <a:tblPr firstRow="1" firstCol="1" bandRow="1">
                <a:tableStyleId>{5940675A-B579-460E-94D1-54222C63F5DA}</a:tableStyleId>
              </a:tblPr>
              <a:tblGrid>
                <a:gridCol w="2835891">
                  <a:extLst>
                    <a:ext uri="{9D8B030D-6E8A-4147-A177-3AD203B41FA5}">
                      <a16:colId xmlns:a16="http://schemas.microsoft.com/office/drawing/2014/main" val="3953856354"/>
                    </a:ext>
                  </a:extLst>
                </a:gridCol>
                <a:gridCol w="2835891">
                  <a:extLst>
                    <a:ext uri="{9D8B030D-6E8A-4147-A177-3AD203B41FA5}">
                      <a16:colId xmlns:a16="http://schemas.microsoft.com/office/drawing/2014/main" val="1185882409"/>
                    </a:ext>
                  </a:extLst>
                </a:gridCol>
                <a:gridCol w="2972229">
                  <a:extLst>
                    <a:ext uri="{9D8B030D-6E8A-4147-A177-3AD203B41FA5}">
                      <a16:colId xmlns:a16="http://schemas.microsoft.com/office/drawing/2014/main" val="2631647879"/>
                    </a:ext>
                  </a:extLst>
                </a:gridCol>
                <a:gridCol w="2940667">
                  <a:extLst>
                    <a:ext uri="{9D8B030D-6E8A-4147-A177-3AD203B41FA5}">
                      <a16:colId xmlns:a16="http://schemas.microsoft.com/office/drawing/2014/main" val="2781146598"/>
                    </a:ext>
                  </a:extLst>
                </a:gridCol>
                <a:gridCol w="2594778">
                  <a:extLst>
                    <a:ext uri="{9D8B030D-6E8A-4147-A177-3AD203B41FA5}">
                      <a16:colId xmlns:a16="http://schemas.microsoft.com/office/drawing/2014/main" val="3182053907"/>
                    </a:ext>
                  </a:extLst>
                </a:gridCol>
              </a:tblGrid>
              <a:tr h="2965954">
                <a:tc>
                  <a:txBody>
                    <a:bodyPr/>
                    <a:lstStyle/>
                    <a:p>
                      <a:pPr algn="ctr">
                        <a:lnSpc>
                          <a:spcPct val="107000"/>
                        </a:lnSpc>
                        <a:spcAft>
                          <a:spcPts val="800"/>
                        </a:spcAft>
                      </a:pPr>
                      <a:r>
                        <a:rPr lang="en-GB" sz="2800" b="1" dirty="0">
                          <a:ln w="3175">
                            <a:noFill/>
                          </a:ln>
                          <a:solidFill>
                            <a:schemeClr val="tx1"/>
                          </a:solidFill>
                          <a:effectLst/>
                          <a:latin typeface="+mn-lt"/>
                        </a:rPr>
                        <a:t>Offers a different perspective  and an insight into how it feels to be part of research  </a:t>
                      </a:r>
                      <a:endParaRPr lang="en-GB" sz="2800" b="1" dirty="0">
                        <a:ln w="3175">
                          <a:noFill/>
                        </a:ln>
                        <a:solidFill>
                          <a:schemeClr val="tx1"/>
                        </a:solidFill>
                        <a:effectLst/>
                        <a:latin typeface="+mn-lt"/>
                        <a:ea typeface="Calibri" panose="020F0502020204030204" pitchFamily="34" charset="0"/>
                        <a:cs typeface="Times New Roman" panose="02020603050405020304" pitchFamily="18" charset="0"/>
                      </a:endParaRPr>
                    </a:p>
                  </a:txBody>
                  <a:tcPr marL="270000" marR="270000" marT="216000" marB="216000" anchor="ctr">
                    <a:solidFill>
                      <a:srgbClr val="4DB8E2"/>
                    </a:solidFill>
                  </a:tcPr>
                </a:tc>
                <a:tc>
                  <a:txBody>
                    <a:bodyPr/>
                    <a:lstStyle/>
                    <a:p>
                      <a:pPr algn="ctr">
                        <a:lnSpc>
                          <a:spcPct val="107000"/>
                        </a:lnSpc>
                        <a:spcAft>
                          <a:spcPts val="800"/>
                        </a:spcAft>
                      </a:pPr>
                      <a:r>
                        <a:rPr lang="en-GB" sz="2800" b="1" dirty="0">
                          <a:ln w="3175">
                            <a:noFill/>
                          </a:ln>
                          <a:solidFill>
                            <a:schemeClr val="tx1"/>
                          </a:solidFill>
                          <a:effectLst/>
                          <a:latin typeface="+mn-lt"/>
                          <a:ea typeface="Calibri" panose="020F0502020204030204" pitchFamily="34" charset="0"/>
                          <a:cs typeface="Times New Roman" panose="02020603050405020304" pitchFamily="18" charset="0"/>
                        </a:rPr>
                        <a:t>Highlights and addresses health inequalities</a:t>
                      </a:r>
                    </a:p>
                  </a:txBody>
                  <a:tcPr marL="270000" marR="270000" marT="216000" marB="216000" anchor="ctr">
                    <a:solidFill>
                      <a:srgbClr val="A564A5"/>
                    </a:solidFill>
                  </a:tcPr>
                </a:tc>
                <a:tc>
                  <a:txBody>
                    <a:bodyPr/>
                    <a:lstStyle/>
                    <a:p>
                      <a:pPr algn="ctr">
                        <a:lnSpc>
                          <a:spcPct val="107000"/>
                        </a:lnSpc>
                        <a:spcAft>
                          <a:spcPts val="800"/>
                        </a:spcAft>
                      </a:pPr>
                      <a:r>
                        <a:rPr lang="en-GB" sz="2800" b="1" dirty="0">
                          <a:ln w="3175">
                            <a:noFill/>
                          </a:ln>
                          <a:solidFill>
                            <a:schemeClr val="tx1"/>
                          </a:solidFill>
                          <a:effectLst/>
                          <a:latin typeface="+mn-lt"/>
                        </a:rPr>
                        <a:t>Improves the quality of the research – participation</a:t>
                      </a:r>
                      <a:endParaRPr lang="en-GB" sz="2800" b="1" dirty="0">
                        <a:ln w="3175">
                          <a:noFill/>
                        </a:ln>
                        <a:solidFill>
                          <a:schemeClr val="tx1"/>
                        </a:solidFill>
                        <a:effectLst/>
                        <a:latin typeface="+mn-lt"/>
                        <a:ea typeface="Calibri" panose="020F0502020204030204" pitchFamily="34" charset="0"/>
                        <a:cs typeface="Times New Roman" panose="02020603050405020304" pitchFamily="18" charset="0"/>
                      </a:endParaRPr>
                    </a:p>
                  </a:txBody>
                  <a:tcPr marL="270000" marR="270000" marT="216000" marB="216000" anchor="ctr">
                    <a:solidFill>
                      <a:srgbClr val="4DB8E2"/>
                    </a:solidFill>
                  </a:tcPr>
                </a:tc>
                <a:tc>
                  <a:txBody>
                    <a:bodyPr/>
                    <a:lstStyle/>
                    <a:p>
                      <a:pPr marL="26035" algn="ctr">
                        <a:lnSpc>
                          <a:spcPct val="107000"/>
                        </a:lnSpc>
                        <a:spcAft>
                          <a:spcPts val="800"/>
                        </a:spcAft>
                      </a:pPr>
                      <a:r>
                        <a:rPr lang="en-GB" sz="2800" b="1" dirty="0">
                          <a:ln w="3175">
                            <a:noFill/>
                          </a:ln>
                          <a:solidFill>
                            <a:schemeClr val="tx1"/>
                          </a:solidFill>
                          <a:effectLst/>
                          <a:latin typeface="+mn-lt"/>
                        </a:rPr>
                        <a:t>Improves the health and wellbeing of the person involved</a:t>
                      </a:r>
                      <a:endParaRPr lang="en-GB" sz="2800" b="1" dirty="0">
                        <a:ln w="3175">
                          <a:noFill/>
                        </a:ln>
                        <a:solidFill>
                          <a:schemeClr val="tx1"/>
                        </a:solidFill>
                        <a:effectLst/>
                        <a:latin typeface="+mn-lt"/>
                        <a:ea typeface="Calibri" panose="020F0502020204030204" pitchFamily="34" charset="0"/>
                        <a:cs typeface="Times New Roman" panose="02020603050405020304" pitchFamily="18" charset="0"/>
                      </a:endParaRPr>
                    </a:p>
                  </a:txBody>
                  <a:tcPr marL="270000" marR="270000" marT="216000" marB="216000" anchor="ctr">
                    <a:solidFill>
                      <a:srgbClr val="058CBB"/>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800" b="1" dirty="0">
                          <a:ln w="3175">
                            <a:noFill/>
                          </a:ln>
                          <a:solidFill>
                            <a:schemeClr val="tx1"/>
                          </a:solidFill>
                          <a:effectLst/>
                          <a:latin typeface="+mn-lt"/>
                        </a:rPr>
                        <a:t>Requirement for grant applications</a:t>
                      </a:r>
                    </a:p>
                    <a:p>
                      <a:pPr algn="ctr">
                        <a:lnSpc>
                          <a:spcPct val="107000"/>
                        </a:lnSpc>
                        <a:spcAft>
                          <a:spcPts val="800"/>
                        </a:spcAft>
                      </a:pPr>
                      <a:endParaRPr lang="en-GB" sz="2800" b="1" dirty="0">
                        <a:ln w="3175">
                          <a:noFill/>
                        </a:ln>
                        <a:solidFill>
                          <a:schemeClr val="tx1"/>
                        </a:solidFill>
                        <a:effectLst/>
                        <a:latin typeface="+mn-lt"/>
                        <a:ea typeface="Calibri" panose="020F0502020204030204" pitchFamily="34" charset="0"/>
                        <a:cs typeface="Times New Roman" panose="02020603050405020304" pitchFamily="18" charset="0"/>
                      </a:endParaRPr>
                    </a:p>
                  </a:txBody>
                  <a:tcPr marL="270000" marR="270000" marT="216000" marB="216000" anchor="ctr">
                    <a:solidFill>
                      <a:srgbClr val="A564A5"/>
                    </a:solidFill>
                  </a:tcPr>
                </a:tc>
                <a:extLst>
                  <a:ext uri="{0D108BD9-81ED-4DB2-BD59-A6C34878D82A}">
                    <a16:rowId xmlns:a16="http://schemas.microsoft.com/office/drawing/2014/main" val="436417067"/>
                  </a:ext>
                </a:extLst>
              </a:tr>
              <a:tr h="3565939">
                <a:tc>
                  <a:txBody>
                    <a:bodyPr/>
                    <a:lstStyle/>
                    <a:p>
                      <a:pPr marL="0" indent="0" algn="ctr">
                        <a:lnSpc>
                          <a:spcPct val="100000"/>
                        </a:lnSpc>
                        <a:buFont typeface="Arial" panose="020B0604020202020204" pitchFamily="34" charset="0"/>
                        <a:buNone/>
                      </a:pPr>
                      <a:r>
                        <a:rPr lang="en-GB" sz="2800" b="1" dirty="0">
                          <a:solidFill>
                            <a:schemeClr val="tx1"/>
                          </a:solidFill>
                        </a:rPr>
                        <a:t>Focus of research on what matters to people -prioritise topics, generate new ideas</a:t>
                      </a:r>
                    </a:p>
                  </a:txBody>
                  <a:tcPr marL="270000" marR="270000" marT="216000" marB="216000" anchor="ctr">
                    <a:solidFill>
                      <a:srgbClr val="009F9A"/>
                    </a:solidFill>
                  </a:tcPr>
                </a:tc>
                <a:tc>
                  <a:txBody>
                    <a:bodyPr/>
                    <a:lstStyle/>
                    <a:p>
                      <a:pPr marL="48260" indent="89535" algn="ctr">
                        <a:lnSpc>
                          <a:spcPct val="107000"/>
                        </a:lnSpc>
                        <a:spcAft>
                          <a:spcPts val="800"/>
                        </a:spcAft>
                      </a:pPr>
                      <a:r>
                        <a:rPr lang="en-GB" sz="2800" b="1" dirty="0">
                          <a:ln w="3175">
                            <a:noFill/>
                          </a:ln>
                          <a:solidFill>
                            <a:schemeClr val="tx1"/>
                          </a:solidFill>
                          <a:effectLst/>
                          <a:latin typeface="+mn-lt"/>
                        </a:rPr>
                        <a:t>More sustainable,  </a:t>
                      </a:r>
                      <a:br>
                        <a:rPr lang="en-GB" sz="2800" b="1" dirty="0">
                          <a:ln w="3175">
                            <a:noFill/>
                          </a:ln>
                          <a:solidFill>
                            <a:schemeClr val="tx1"/>
                          </a:solidFill>
                          <a:effectLst/>
                          <a:latin typeface="+mn-lt"/>
                        </a:rPr>
                      </a:br>
                      <a:r>
                        <a:rPr lang="en-GB" sz="2800" b="1" dirty="0">
                          <a:ln w="3175">
                            <a:noFill/>
                          </a:ln>
                          <a:solidFill>
                            <a:schemeClr val="tx1"/>
                          </a:solidFill>
                          <a:effectLst/>
                          <a:latin typeface="+mn-lt"/>
                        </a:rPr>
                        <a:t>with better outcomes </a:t>
                      </a:r>
                      <a:endParaRPr lang="en-GB" sz="2800" b="1" dirty="0">
                        <a:ln w="3175">
                          <a:noFill/>
                        </a:ln>
                        <a:solidFill>
                          <a:schemeClr val="tx1"/>
                        </a:solidFill>
                        <a:effectLst/>
                        <a:latin typeface="+mn-lt"/>
                        <a:ea typeface="Calibri" panose="020F0502020204030204" pitchFamily="34" charset="0"/>
                        <a:cs typeface="Times New Roman" panose="02020603050405020304" pitchFamily="18" charset="0"/>
                      </a:endParaRPr>
                    </a:p>
                  </a:txBody>
                  <a:tcPr marL="270000" marR="270000" marT="216000" marB="216000" anchor="ctr">
                    <a:solidFill>
                      <a:srgbClr val="4DB8E2"/>
                    </a:solidFill>
                  </a:tcPr>
                </a:tc>
                <a:tc>
                  <a:txBody>
                    <a:bodyPr/>
                    <a:lstStyle/>
                    <a:p>
                      <a:pPr marL="74930" algn="ctr">
                        <a:lnSpc>
                          <a:spcPct val="107000"/>
                        </a:lnSpc>
                        <a:spcAft>
                          <a:spcPts val="800"/>
                        </a:spcAft>
                      </a:pPr>
                      <a:endParaRPr lang="en-GB" sz="2800" b="1" dirty="0">
                        <a:ln w="3175">
                          <a:noFill/>
                        </a:ln>
                        <a:solidFill>
                          <a:schemeClr val="tx1"/>
                        </a:solidFill>
                        <a:effectLst/>
                        <a:latin typeface="+mn-lt"/>
                      </a:endParaRPr>
                    </a:p>
                    <a:p>
                      <a:pPr marL="74930" algn="ctr">
                        <a:lnSpc>
                          <a:spcPct val="107000"/>
                        </a:lnSpc>
                        <a:spcAft>
                          <a:spcPts val="800"/>
                        </a:spcAft>
                      </a:pPr>
                      <a:r>
                        <a:rPr lang="en-GB" sz="2800" b="1" dirty="0">
                          <a:ln w="3175">
                            <a:noFill/>
                          </a:ln>
                          <a:solidFill>
                            <a:schemeClr val="tx1"/>
                          </a:solidFill>
                          <a:effectLst/>
                          <a:latin typeface="+mn-lt"/>
                        </a:rPr>
                        <a:t>Builds public confidence, understanding and support for research </a:t>
                      </a:r>
                    </a:p>
                    <a:p>
                      <a:pPr algn="ctr">
                        <a:lnSpc>
                          <a:spcPct val="107000"/>
                        </a:lnSpc>
                        <a:spcAft>
                          <a:spcPts val="800"/>
                        </a:spcAft>
                      </a:pPr>
                      <a:r>
                        <a:rPr lang="en-GB" sz="2800" b="1" dirty="0">
                          <a:ln w="3175">
                            <a:noFill/>
                          </a:ln>
                          <a:solidFill>
                            <a:schemeClr val="tx1"/>
                          </a:solidFill>
                          <a:effectLst/>
                          <a:latin typeface="+mn-lt"/>
                        </a:rPr>
                        <a:t> </a:t>
                      </a:r>
                      <a:endParaRPr lang="en-GB" sz="2800" b="1" dirty="0">
                        <a:ln w="3175">
                          <a:noFill/>
                        </a:ln>
                        <a:solidFill>
                          <a:schemeClr val="tx1"/>
                        </a:solidFill>
                        <a:effectLst/>
                        <a:latin typeface="+mn-lt"/>
                        <a:ea typeface="Calibri" panose="020F0502020204030204" pitchFamily="34" charset="0"/>
                        <a:cs typeface="Times New Roman" panose="02020603050405020304" pitchFamily="18" charset="0"/>
                      </a:endParaRPr>
                    </a:p>
                  </a:txBody>
                  <a:tcPr marL="270000" marR="270000" marT="216000" marB="216000" anchor="ctr">
                    <a:solidFill>
                      <a:srgbClr val="009F9A"/>
                    </a:solidFill>
                  </a:tcPr>
                </a:tc>
                <a:tc>
                  <a:txBody>
                    <a:bodyPr/>
                    <a:lstStyle/>
                    <a:p>
                      <a:pPr marL="26035" algn="ctr">
                        <a:lnSpc>
                          <a:spcPct val="107000"/>
                        </a:lnSpc>
                        <a:spcAft>
                          <a:spcPts val="800"/>
                        </a:spcAft>
                      </a:pPr>
                      <a:r>
                        <a:rPr lang="en-GB" sz="2800" b="1" dirty="0">
                          <a:ln w="3175">
                            <a:noFill/>
                          </a:ln>
                          <a:solidFill>
                            <a:schemeClr val="tx1"/>
                          </a:solidFill>
                          <a:effectLst/>
                          <a:latin typeface="+mn-lt"/>
                        </a:rPr>
                        <a:t>Utilises or helps them develop their confidence, experience and skills</a:t>
                      </a:r>
                    </a:p>
                    <a:p>
                      <a:pPr algn="ctr">
                        <a:lnSpc>
                          <a:spcPct val="107000"/>
                        </a:lnSpc>
                        <a:spcAft>
                          <a:spcPts val="800"/>
                        </a:spcAft>
                      </a:pPr>
                      <a:r>
                        <a:rPr lang="en-GB" sz="2800" b="1" dirty="0">
                          <a:ln w="3175">
                            <a:noFill/>
                          </a:ln>
                          <a:solidFill>
                            <a:schemeClr val="tx1"/>
                          </a:solidFill>
                          <a:effectLst/>
                          <a:latin typeface="+mn-lt"/>
                        </a:rPr>
                        <a:t> </a:t>
                      </a:r>
                      <a:endParaRPr lang="en-GB" sz="2800" b="1" dirty="0">
                        <a:ln w="3175">
                          <a:noFill/>
                        </a:ln>
                        <a:solidFill>
                          <a:schemeClr val="tx1"/>
                        </a:solidFill>
                        <a:effectLst/>
                        <a:latin typeface="+mn-lt"/>
                        <a:ea typeface="Calibri" panose="020F0502020204030204" pitchFamily="34" charset="0"/>
                        <a:cs typeface="Times New Roman" panose="02020603050405020304" pitchFamily="18" charset="0"/>
                      </a:endParaRPr>
                    </a:p>
                  </a:txBody>
                  <a:tcPr marL="270000" marR="270000" marT="216000" marB="216000" anchor="ctr">
                    <a:solidFill>
                      <a:srgbClr val="A564A5"/>
                    </a:solidFill>
                  </a:tcPr>
                </a:tc>
                <a:tc>
                  <a:txBody>
                    <a:bodyPr/>
                    <a:lstStyle/>
                    <a:p>
                      <a:pPr algn="ctr">
                        <a:lnSpc>
                          <a:spcPct val="107000"/>
                        </a:lnSpc>
                        <a:spcAft>
                          <a:spcPts val="800"/>
                        </a:spcAft>
                      </a:pPr>
                      <a:r>
                        <a:rPr lang="en-GB" sz="2800" b="1" dirty="0">
                          <a:ln w="3175">
                            <a:noFill/>
                          </a:ln>
                          <a:solidFill>
                            <a:schemeClr val="tx1"/>
                          </a:solidFill>
                          <a:effectLst/>
                          <a:latin typeface="+mn-lt"/>
                          <a:ea typeface="Calibri" panose="020F0502020204030204" pitchFamily="34" charset="0"/>
                          <a:cs typeface="Times New Roman" panose="02020603050405020304" pitchFamily="18" charset="0"/>
                        </a:rPr>
                        <a:t>Quality of ethics </a:t>
                      </a:r>
                    </a:p>
                  </a:txBody>
                  <a:tcPr marL="270000" marR="270000" marT="216000" marB="216000" anchor="ctr">
                    <a:solidFill>
                      <a:srgbClr val="4DB8E2"/>
                    </a:solidFill>
                  </a:tcPr>
                </a:tc>
                <a:extLst>
                  <a:ext uri="{0D108BD9-81ED-4DB2-BD59-A6C34878D82A}">
                    <a16:rowId xmlns:a16="http://schemas.microsoft.com/office/drawing/2014/main" val="785535437"/>
                  </a:ext>
                </a:extLst>
              </a:tr>
            </a:tbl>
          </a:graphicData>
        </a:graphic>
      </p:graphicFrame>
      <p:sp>
        <p:nvSpPr>
          <p:cNvPr id="15" name="Freeform 15">
            <a:extLst>
              <a:ext uri="{FF2B5EF4-FFF2-40B4-BE49-F238E27FC236}">
                <a16:creationId xmlns:a16="http://schemas.microsoft.com/office/drawing/2014/main" id="{48491032-9D33-785A-F44D-076C2D432D1F}"/>
              </a:ext>
            </a:extLst>
          </p:cNvPr>
          <p:cNvSpPr/>
          <p:nvPr/>
        </p:nvSpPr>
        <p:spPr>
          <a:xfrm>
            <a:off x="646434" y="516367"/>
            <a:ext cx="2529521" cy="1024666"/>
          </a:xfrm>
          <a:custGeom>
            <a:avLst/>
            <a:gdLst/>
            <a:ahLst/>
            <a:cxnLst/>
            <a:rect l="l" t="t" r="r" b="b"/>
            <a:pathLst>
              <a:path w="2529521" h="1024666">
                <a:moveTo>
                  <a:pt x="0" y="0"/>
                </a:moveTo>
                <a:lnTo>
                  <a:pt x="2529520" y="0"/>
                </a:lnTo>
                <a:lnTo>
                  <a:pt x="2529520" y="1024666"/>
                </a:lnTo>
                <a:lnTo>
                  <a:pt x="0" y="1024666"/>
                </a:lnTo>
                <a:lnTo>
                  <a:pt x="0" y="0"/>
                </a:lnTo>
                <a:close/>
              </a:path>
            </a:pathLst>
          </a:custGeom>
          <a:blipFill>
            <a:blip r:embed="rId3"/>
            <a:stretch>
              <a:fillRect/>
            </a:stretch>
          </a:blipFill>
        </p:spPr>
        <p:txBody>
          <a:bodyPr/>
          <a:lstStyle/>
          <a:p>
            <a:endParaRPr lang="en-GB"/>
          </a:p>
        </p:txBody>
      </p:sp>
      <p:sp>
        <p:nvSpPr>
          <p:cNvPr id="17" name="Freeform 2">
            <a:extLst>
              <a:ext uri="{FF2B5EF4-FFF2-40B4-BE49-F238E27FC236}">
                <a16:creationId xmlns:a16="http://schemas.microsoft.com/office/drawing/2014/main" id="{C96A0465-A266-16C4-D5E3-FDD4B60C6D39}"/>
              </a:ext>
            </a:extLst>
          </p:cNvPr>
          <p:cNvSpPr/>
          <p:nvPr/>
        </p:nvSpPr>
        <p:spPr>
          <a:xfrm>
            <a:off x="15292019" y="447920"/>
            <a:ext cx="2621238" cy="1024666"/>
          </a:xfrm>
          <a:custGeom>
            <a:avLst/>
            <a:gdLst/>
            <a:ahLst/>
            <a:cxnLst/>
            <a:rect l="l" t="t" r="r" b="b"/>
            <a:pathLst>
              <a:path w="2621238" h="1024666">
                <a:moveTo>
                  <a:pt x="0" y="0"/>
                </a:moveTo>
                <a:lnTo>
                  <a:pt x="2621238" y="0"/>
                </a:lnTo>
                <a:lnTo>
                  <a:pt x="2621238" y="1024666"/>
                </a:lnTo>
                <a:lnTo>
                  <a:pt x="0" y="1024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9" name="Group 8">
            <a:extLst>
              <a:ext uri="{FF2B5EF4-FFF2-40B4-BE49-F238E27FC236}">
                <a16:creationId xmlns:a16="http://schemas.microsoft.com/office/drawing/2014/main" id="{ABB3EF43-A9F1-32C2-A7C9-5700783FB2E6}"/>
              </a:ext>
            </a:extLst>
          </p:cNvPr>
          <p:cNvGrpSpPr/>
          <p:nvPr/>
        </p:nvGrpSpPr>
        <p:grpSpPr>
          <a:xfrm>
            <a:off x="0" y="10020300"/>
            <a:ext cx="18288000" cy="266700"/>
            <a:chOff x="0" y="0"/>
            <a:chExt cx="24384000" cy="355600"/>
          </a:xfrm>
        </p:grpSpPr>
        <p:grpSp>
          <p:nvGrpSpPr>
            <p:cNvPr id="20" name="Group 9">
              <a:extLst>
                <a:ext uri="{FF2B5EF4-FFF2-40B4-BE49-F238E27FC236}">
                  <a16:creationId xmlns:a16="http://schemas.microsoft.com/office/drawing/2014/main" id="{BBC4B0CA-8E7F-18E9-BD11-814D1B198869}"/>
                </a:ext>
              </a:extLst>
            </p:cNvPr>
            <p:cNvGrpSpPr/>
            <p:nvPr/>
          </p:nvGrpSpPr>
          <p:grpSpPr>
            <a:xfrm>
              <a:off x="0" y="0"/>
              <a:ext cx="14960101" cy="355600"/>
              <a:chOff x="0" y="0"/>
              <a:chExt cx="2955082" cy="70242"/>
            </a:xfrm>
          </p:grpSpPr>
          <p:sp>
            <p:nvSpPr>
              <p:cNvPr id="24" name="Freeform 10">
                <a:extLst>
                  <a:ext uri="{FF2B5EF4-FFF2-40B4-BE49-F238E27FC236}">
                    <a16:creationId xmlns:a16="http://schemas.microsoft.com/office/drawing/2014/main" id="{11F73FB3-EC77-C71E-31AA-F0BE41E7A6CC}"/>
                  </a:ext>
                </a:extLst>
              </p:cNvPr>
              <p:cNvSpPr/>
              <p:nvPr/>
            </p:nvSpPr>
            <p:spPr>
              <a:xfrm>
                <a:off x="0" y="0"/>
                <a:ext cx="2955082" cy="70242"/>
              </a:xfrm>
              <a:custGeom>
                <a:avLst/>
                <a:gdLst/>
                <a:ahLst/>
                <a:cxnLst/>
                <a:rect l="l" t="t" r="r" b="b"/>
                <a:pathLst>
                  <a:path w="2955082" h="70242">
                    <a:moveTo>
                      <a:pt x="0" y="0"/>
                    </a:moveTo>
                    <a:lnTo>
                      <a:pt x="2955082" y="0"/>
                    </a:lnTo>
                    <a:lnTo>
                      <a:pt x="2955082" y="70242"/>
                    </a:lnTo>
                    <a:lnTo>
                      <a:pt x="0" y="70242"/>
                    </a:lnTo>
                    <a:close/>
                  </a:path>
                </a:pathLst>
              </a:custGeom>
              <a:gradFill rotWithShape="1">
                <a:gsLst>
                  <a:gs pos="0">
                    <a:srgbClr val="78BE20">
                      <a:alpha val="100000"/>
                    </a:srgbClr>
                  </a:gs>
                  <a:gs pos="100000">
                    <a:srgbClr val="41B6E6">
                      <a:alpha val="100000"/>
                    </a:srgbClr>
                  </a:gs>
                </a:gsLst>
                <a:lin ang="0"/>
              </a:gradFill>
              <a:ln cap="sq">
                <a:noFill/>
                <a:prstDash val="solid"/>
                <a:miter/>
              </a:ln>
            </p:spPr>
            <p:txBody>
              <a:bodyPr/>
              <a:lstStyle/>
              <a:p>
                <a:endParaRPr lang="en-GB"/>
              </a:p>
            </p:txBody>
          </p:sp>
          <p:sp>
            <p:nvSpPr>
              <p:cNvPr id="25" name="TextBox 11">
                <a:extLst>
                  <a:ext uri="{FF2B5EF4-FFF2-40B4-BE49-F238E27FC236}">
                    <a16:creationId xmlns:a16="http://schemas.microsoft.com/office/drawing/2014/main" id="{116B161C-66CC-E18E-11D8-80F0CDE59E66}"/>
                  </a:ext>
                </a:extLst>
              </p:cNvPr>
              <p:cNvSpPr txBox="1"/>
              <p:nvPr/>
            </p:nvSpPr>
            <p:spPr>
              <a:xfrm>
                <a:off x="0" y="-47625"/>
                <a:ext cx="2955082" cy="117867"/>
              </a:xfrm>
              <a:prstGeom prst="rect">
                <a:avLst/>
              </a:prstGeom>
            </p:spPr>
            <p:txBody>
              <a:bodyPr lIns="50800" tIns="50800" rIns="50800" bIns="50800" rtlCol="0" anchor="ctr"/>
              <a:lstStyle/>
              <a:p>
                <a:pPr algn="ctr">
                  <a:lnSpc>
                    <a:spcPts val="2940"/>
                  </a:lnSpc>
                </a:pPr>
                <a:endParaRPr/>
              </a:p>
            </p:txBody>
          </p:sp>
        </p:grpSp>
        <p:grpSp>
          <p:nvGrpSpPr>
            <p:cNvPr id="21" name="Group 12">
              <a:extLst>
                <a:ext uri="{FF2B5EF4-FFF2-40B4-BE49-F238E27FC236}">
                  <a16:creationId xmlns:a16="http://schemas.microsoft.com/office/drawing/2014/main" id="{D90D7B0B-CA45-80BC-725C-3DA402125E58}"/>
                </a:ext>
              </a:extLst>
            </p:cNvPr>
            <p:cNvGrpSpPr/>
            <p:nvPr/>
          </p:nvGrpSpPr>
          <p:grpSpPr>
            <a:xfrm>
              <a:off x="14948433" y="0"/>
              <a:ext cx="9435567" cy="355600"/>
              <a:chOff x="0" y="0"/>
              <a:chExt cx="1863816" cy="70242"/>
            </a:xfrm>
          </p:grpSpPr>
          <p:sp>
            <p:nvSpPr>
              <p:cNvPr id="22" name="Freeform 13">
                <a:extLst>
                  <a:ext uri="{FF2B5EF4-FFF2-40B4-BE49-F238E27FC236}">
                    <a16:creationId xmlns:a16="http://schemas.microsoft.com/office/drawing/2014/main" id="{89D5C197-7054-1ADC-D71A-2B9C96D168F6}"/>
                  </a:ext>
                </a:extLst>
              </p:cNvPr>
              <p:cNvSpPr/>
              <p:nvPr/>
            </p:nvSpPr>
            <p:spPr>
              <a:xfrm>
                <a:off x="0" y="0"/>
                <a:ext cx="1863816" cy="70242"/>
              </a:xfrm>
              <a:custGeom>
                <a:avLst/>
                <a:gdLst/>
                <a:ahLst/>
                <a:cxnLst/>
                <a:rect l="l" t="t" r="r" b="b"/>
                <a:pathLst>
                  <a:path w="1863816" h="70242">
                    <a:moveTo>
                      <a:pt x="0" y="0"/>
                    </a:moveTo>
                    <a:lnTo>
                      <a:pt x="1863816" y="0"/>
                    </a:lnTo>
                    <a:lnTo>
                      <a:pt x="1863816" y="70242"/>
                    </a:lnTo>
                    <a:lnTo>
                      <a:pt x="0" y="70242"/>
                    </a:lnTo>
                    <a:close/>
                  </a:path>
                </a:pathLst>
              </a:custGeom>
              <a:solidFill>
                <a:srgbClr val="253C57"/>
              </a:solidFill>
              <a:ln cap="sq">
                <a:noFill/>
                <a:prstDash val="solid"/>
                <a:miter/>
              </a:ln>
            </p:spPr>
            <p:txBody>
              <a:bodyPr/>
              <a:lstStyle/>
              <a:p>
                <a:endParaRPr lang="en-GB"/>
              </a:p>
            </p:txBody>
          </p:sp>
          <p:sp>
            <p:nvSpPr>
              <p:cNvPr id="23" name="TextBox 14">
                <a:extLst>
                  <a:ext uri="{FF2B5EF4-FFF2-40B4-BE49-F238E27FC236}">
                    <a16:creationId xmlns:a16="http://schemas.microsoft.com/office/drawing/2014/main" id="{E35AE355-1151-CE08-94D0-A4D2CB2AF999}"/>
                  </a:ext>
                </a:extLst>
              </p:cNvPr>
              <p:cNvSpPr txBox="1"/>
              <p:nvPr/>
            </p:nvSpPr>
            <p:spPr>
              <a:xfrm>
                <a:off x="0" y="-47625"/>
                <a:ext cx="1863816" cy="117867"/>
              </a:xfrm>
              <a:prstGeom prst="rect">
                <a:avLst/>
              </a:prstGeom>
            </p:spPr>
            <p:txBody>
              <a:bodyPr lIns="50800" tIns="50800" rIns="50800" bIns="50800" rtlCol="0" anchor="ctr"/>
              <a:lstStyle/>
              <a:p>
                <a:pPr algn="ctr">
                  <a:lnSpc>
                    <a:spcPts val="2940"/>
                  </a:lnSpc>
                </a:pPr>
                <a:endParaRPr/>
              </a:p>
            </p:txBody>
          </p:sp>
        </p:grpSp>
      </p:grpSp>
    </p:spTree>
    <p:extLst>
      <p:ext uri="{BB962C8B-B14F-4D97-AF65-F5344CB8AC3E}">
        <p14:creationId xmlns:p14="http://schemas.microsoft.com/office/powerpoint/2010/main" val="1954098757"/>
      </p:ext>
    </p:extLst>
  </p:cSld>
  <p:clrMapOvr>
    <a:masterClrMapping/>
  </p:clrMapOvr>
  <mc:AlternateContent xmlns:mc="http://schemas.openxmlformats.org/markup-compatibility/2006" xmlns:p14="http://schemas.microsoft.com/office/powerpoint/2010/main">
    <mc:Choice Requires="p14">
      <p:transition spd="slow" p14:dur="2000" advTm="171217"/>
    </mc:Choice>
    <mc:Fallback xmlns="">
      <p:transition spd="slow" advTm="1712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CCFC992-5927-0230-4183-6D41C3CAEB20}"/>
              </a:ext>
            </a:extLst>
          </p:cNvPr>
          <p:cNvSpPr/>
          <p:nvPr/>
        </p:nvSpPr>
        <p:spPr>
          <a:xfrm>
            <a:off x="15292023" y="447918"/>
            <a:ext cx="2621237" cy="1024667"/>
          </a:xfrm>
          <a:custGeom>
            <a:avLst/>
            <a:gdLst>
              <a:gd name="f0" fmla="val w"/>
              <a:gd name="f1" fmla="val h"/>
              <a:gd name="f2" fmla="val 0"/>
              <a:gd name="f3" fmla="val 2621238"/>
              <a:gd name="f4" fmla="val 1024666"/>
              <a:gd name="f5" fmla="*/ f0 1 2621238"/>
              <a:gd name="f6" fmla="*/ f1 1 1024666"/>
              <a:gd name="f7" fmla="val f2"/>
              <a:gd name="f8" fmla="val f3"/>
              <a:gd name="f9" fmla="val f4"/>
              <a:gd name="f10" fmla="+- f9 0 f7"/>
              <a:gd name="f11" fmla="+- f8 0 f7"/>
              <a:gd name="f12" fmla="*/ f11 1 2621238"/>
              <a:gd name="f13" fmla="*/ f10 1 1024666"/>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621238" h="1024666">
                <a:moveTo>
                  <a:pt x="f2" y="f2"/>
                </a:moveTo>
                <a:lnTo>
                  <a:pt x="f3" y="f2"/>
                </a:lnTo>
                <a:lnTo>
                  <a:pt x="f3" y="f4"/>
                </a:lnTo>
                <a:lnTo>
                  <a:pt x="f2" y="f4"/>
                </a:lnTo>
                <a:lnTo>
                  <a:pt x="f2" y="f2"/>
                </a:lnTo>
                <a:close/>
              </a:path>
            </a:pathLst>
          </a:cu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3" name="TextBox 3">
            <a:extLst>
              <a:ext uri="{FF2B5EF4-FFF2-40B4-BE49-F238E27FC236}">
                <a16:creationId xmlns:a16="http://schemas.microsoft.com/office/drawing/2014/main" id="{9B100918-AA7A-1B01-8452-0B2B30E9B4D6}"/>
              </a:ext>
            </a:extLst>
          </p:cNvPr>
          <p:cNvSpPr txBox="1"/>
          <p:nvPr/>
        </p:nvSpPr>
        <p:spPr>
          <a:xfrm>
            <a:off x="422325" y="1750954"/>
            <a:ext cx="18212134" cy="738664"/>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dirty="0">
                <a:solidFill>
                  <a:srgbClr val="253C57"/>
                </a:solidFill>
                <a:uFillTx/>
                <a:latin typeface="Aleo"/>
              </a:rPr>
              <a:t>What is Patient and </a:t>
            </a:r>
            <a:r>
              <a:rPr lang="en-US" sz="4800" dirty="0">
                <a:solidFill>
                  <a:srgbClr val="253C57"/>
                </a:solidFill>
                <a:latin typeface="Aleo"/>
              </a:rPr>
              <a:t>Public Involvement and Engagement?</a:t>
            </a:r>
            <a:endParaRPr lang="en-US" sz="4800" b="1" i="0" u="none" strike="noStrike" kern="1200" cap="none" spc="0" baseline="0" dirty="0">
              <a:solidFill>
                <a:srgbClr val="009F9A"/>
              </a:solidFill>
              <a:uFillTx/>
              <a:latin typeface="Aleo"/>
            </a:endParaRPr>
          </a:p>
        </p:txBody>
      </p:sp>
      <p:sp>
        <p:nvSpPr>
          <p:cNvPr id="4" name="Freeform 17">
            <a:extLst>
              <a:ext uri="{FF2B5EF4-FFF2-40B4-BE49-F238E27FC236}">
                <a16:creationId xmlns:a16="http://schemas.microsoft.com/office/drawing/2014/main" id="{B467112F-BB55-D0B0-250B-64FD612D0851}"/>
              </a:ext>
            </a:extLst>
          </p:cNvPr>
          <p:cNvSpPr/>
          <p:nvPr/>
        </p:nvSpPr>
        <p:spPr>
          <a:xfrm>
            <a:off x="646435" y="516370"/>
            <a:ext cx="2529523" cy="1024667"/>
          </a:xfrm>
          <a:custGeom>
            <a:avLst/>
            <a:gdLst>
              <a:gd name="f0" fmla="val w"/>
              <a:gd name="f1" fmla="val h"/>
              <a:gd name="f2" fmla="val 0"/>
              <a:gd name="f3" fmla="val 2529521"/>
              <a:gd name="f4" fmla="val 1024666"/>
              <a:gd name="f5" fmla="val 2529520"/>
              <a:gd name="f6" fmla="*/ f0 1 2529521"/>
              <a:gd name="f7" fmla="*/ f1 1 1024666"/>
              <a:gd name="f8" fmla="val f2"/>
              <a:gd name="f9" fmla="val f3"/>
              <a:gd name="f10" fmla="val f4"/>
              <a:gd name="f11" fmla="+- f10 0 f8"/>
              <a:gd name="f12" fmla="+- f9 0 f8"/>
              <a:gd name="f13" fmla="*/ f12 1 2529521"/>
              <a:gd name="f14" fmla="*/ f11 1 102466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529521" h="1024666">
                <a:moveTo>
                  <a:pt x="f2" y="f2"/>
                </a:moveTo>
                <a:lnTo>
                  <a:pt x="f5" y="f2"/>
                </a:lnTo>
                <a:lnTo>
                  <a:pt x="f5" y="f4"/>
                </a:lnTo>
                <a:lnTo>
                  <a:pt x="f2" y="f4"/>
                </a:lnTo>
                <a:lnTo>
                  <a:pt x="f2" y="f2"/>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nvGrpSpPr>
          <p:cNvPr id="5" name="Group 16">
            <a:extLst>
              <a:ext uri="{FF2B5EF4-FFF2-40B4-BE49-F238E27FC236}">
                <a16:creationId xmlns:a16="http://schemas.microsoft.com/office/drawing/2014/main" id="{A346F977-0124-58E9-D1F9-62AE021996B4}"/>
              </a:ext>
            </a:extLst>
          </p:cNvPr>
          <p:cNvGrpSpPr/>
          <p:nvPr/>
        </p:nvGrpSpPr>
        <p:grpSpPr>
          <a:xfrm>
            <a:off x="0" y="9839474"/>
            <a:ext cx="18287999" cy="447525"/>
            <a:chOff x="0" y="9839474"/>
            <a:chExt cx="18287999" cy="447525"/>
          </a:xfrm>
        </p:grpSpPr>
        <p:grpSp>
          <p:nvGrpSpPr>
            <p:cNvPr id="6" name="Group 17">
              <a:extLst>
                <a:ext uri="{FF2B5EF4-FFF2-40B4-BE49-F238E27FC236}">
                  <a16:creationId xmlns:a16="http://schemas.microsoft.com/office/drawing/2014/main" id="{3FD75FF3-67FA-7810-6D2F-7928FD7550B4}"/>
                </a:ext>
              </a:extLst>
            </p:cNvPr>
            <p:cNvGrpSpPr/>
            <p:nvPr/>
          </p:nvGrpSpPr>
          <p:grpSpPr>
            <a:xfrm>
              <a:off x="0" y="9839474"/>
              <a:ext cx="11220072" cy="447525"/>
              <a:chOff x="0" y="9839474"/>
              <a:chExt cx="11220072" cy="447525"/>
            </a:xfrm>
          </p:grpSpPr>
          <p:sp>
            <p:nvSpPr>
              <p:cNvPr id="7" name="Freeform 18">
                <a:extLst>
                  <a:ext uri="{FF2B5EF4-FFF2-40B4-BE49-F238E27FC236}">
                    <a16:creationId xmlns:a16="http://schemas.microsoft.com/office/drawing/2014/main" id="{63CF0E88-185F-649B-D157-551F4894CF8E}"/>
                  </a:ext>
                </a:extLst>
              </p:cNvPr>
              <p:cNvSpPr/>
              <p:nvPr/>
            </p:nvSpPr>
            <p:spPr>
              <a:xfrm>
                <a:off x="0" y="10020296"/>
                <a:ext cx="11220072" cy="266703"/>
              </a:xfrm>
              <a:custGeom>
                <a:avLst/>
                <a:gdLst>
                  <a:gd name="f0" fmla="val w"/>
                  <a:gd name="f1" fmla="val h"/>
                  <a:gd name="f2" fmla="val 0"/>
                  <a:gd name="f3" fmla="val 2955082"/>
                  <a:gd name="f4" fmla="val 70242"/>
                  <a:gd name="f5" fmla="*/ f0 1 2955082"/>
                  <a:gd name="f6" fmla="*/ f1 1 70242"/>
                  <a:gd name="f7" fmla="val f2"/>
                  <a:gd name="f8" fmla="val f3"/>
                  <a:gd name="f9" fmla="val f4"/>
                  <a:gd name="f10" fmla="+- f9 0 f7"/>
                  <a:gd name="f11" fmla="+- f8 0 f7"/>
                  <a:gd name="f12" fmla="*/ f11 1 2955082"/>
                  <a:gd name="f13" fmla="*/ f10 1 70242"/>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955082" h="70242">
                    <a:moveTo>
                      <a:pt x="f2" y="f2"/>
                    </a:moveTo>
                    <a:lnTo>
                      <a:pt x="f3" y="f2"/>
                    </a:lnTo>
                    <a:lnTo>
                      <a:pt x="f3" y="f4"/>
                    </a:lnTo>
                    <a:lnTo>
                      <a:pt x="f2" y="f4"/>
                    </a:lnTo>
                    <a:close/>
                  </a:path>
                </a:pathLst>
              </a:custGeom>
              <a:gradFill>
                <a:gsLst>
                  <a:gs pos="0">
                    <a:srgbClr val="78BE20"/>
                  </a:gs>
                  <a:gs pos="100000">
                    <a:srgbClr val="41B6E6"/>
                  </a:gs>
                </a:gsLst>
                <a:lin ang="0"/>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TextBox 19">
                <a:extLst>
                  <a:ext uri="{FF2B5EF4-FFF2-40B4-BE49-F238E27FC236}">
                    <a16:creationId xmlns:a16="http://schemas.microsoft.com/office/drawing/2014/main" id="{AAAC2B22-57D1-911E-1E65-0101573926A5}"/>
                  </a:ext>
                </a:extLst>
              </p:cNvPr>
              <p:cNvSpPr txBox="1"/>
              <p:nvPr/>
            </p:nvSpPr>
            <p:spPr>
              <a:xfrm>
                <a:off x="0" y="9839474"/>
                <a:ext cx="11220072" cy="447525"/>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94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grpSp>
          <p:nvGrpSpPr>
            <p:cNvPr id="9" name="Group 20">
              <a:extLst>
                <a:ext uri="{FF2B5EF4-FFF2-40B4-BE49-F238E27FC236}">
                  <a16:creationId xmlns:a16="http://schemas.microsoft.com/office/drawing/2014/main" id="{91C87349-8C73-9BDC-17DF-FA2147FDB70C}"/>
                </a:ext>
              </a:extLst>
            </p:cNvPr>
            <p:cNvGrpSpPr/>
            <p:nvPr/>
          </p:nvGrpSpPr>
          <p:grpSpPr>
            <a:xfrm>
              <a:off x="11211321" y="9839474"/>
              <a:ext cx="7076678" cy="447525"/>
              <a:chOff x="11211321" y="9839474"/>
              <a:chExt cx="7076678" cy="447525"/>
            </a:xfrm>
          </p:grpSpPr>
          <p:sp>
            <p:nvSpPr>
              <p:cNvPr id="10" name="Freeform 21">
                <a:extLst>
                  <a:ext uri="{FF2B5EF4-FFF2-40B4-BE49-F238E27FC236}">
                    <a16:creationId xmlns:a16="http://schemas.microsoft.com/office/drawing/2014/main" id="{D4EDEFC7-C391-52FF-279B-367EE798BAFB}"/>
                  </a:ext>
                </a:extLst>
              </p:cNvPr>
              <p:cNvSpPr/>
              <p:nvPr/>
            </p:nvSpPr>
            <p:spPr>
              <a:xfrm>
                <a:off x="11211321" y="10020296"/>
                <a:ext cx="7076678" cy="266703"/>
              </a:xfrm>
              <a:custGeom>
                <a:avLst/>
                <a:gdLst>
                  <a:gd name="f0" fmla="val w"/>
                  <a:gd name="f1" fmla="val h"/>
                  <a:gd name="f2" fmla="val 0"/>
                  <a:gd name="f3" fmla="val 1863816"/>
                  <a:gd name="f4" fmla="val 70242"/>
                  <a:gd name="f5" fmla="*/ f0 1 1863816"/>
                  <a:gd name="f6" fmla="*/ f1 1 70242"/>
                  <a:gd name="f7" fmla="val f2"/>
                  <a:gd name="f8" fmla="val f3"/>
                  <a:gd name="f9" fmla="val f4"/>
                  <a:gd name="f10" fmla="+- f9 0 f7"/>
                  <a:gd name="f11" fmla="+- f8 0 f7"/>
                  <a:gd name="f12" fmla="*/ f11 1 1863816"/>
                  <a:gd name="f13" fmla="*/ f10 1 70242"/>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63816" h="70242">
                    <a:moveTo>
                      <a:pt x="f2" y="f2"/>
                    </a:moveTo>
                    <a:lnTo>
                      <a:pt x="f3" y="f2"/>
                    </a:lnTo>
                    <a:lnTo>
                      <a:pt x="f3" y="f4"/>
                    </a:lnTo>
                    <a:lnTo>
                      <a:pt x="f2" y="f4"/>
                    </a:lnTo>
                    <a:close/>
                  </a:path>
                </a:pathLst>
              </a:custGeom>
              <a:solidFill>
                <a:srgbClr val="253C57"/>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TextBox 22">
                <a:extLst>
                  <a:ext uri="{FF2B5EF4-FFF2-40B4-BE49-F238E27FC236}">
                    <a16:creationId xmlns:a16="http://schemas.microsoft.com/office/drawing/2014/main" id="{51B8F79D-B54A-8729-3DCD-2E6133E101F3}"/>
                  </a:ext>
                </a:extLst>
              </p:cNvPr>
              <p:cNvSpPr txBox="1"/>
              <p:nvPr/>
            </p:nvSpPr>
            <p:spPr>
              <a:xfrm>
                <a:off x="11211321" y="9839474"/>
                <a:ext cx="7076678" cy="447525"/>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94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grpSp>
      <p:sp>
        <p:nvSpPr>
          <p:cNvPr id="12" name="Google Shape;152;g32561da8ad6_4_100">
            <a:extLst>
              <a:ext uri="{FF2B5EF4-FFF2-40B4-BE49-F238E27FC236}">
                <a16:creationId xmlns:a16="http://schemas.microsoft.com/office/drawing/2014/main" id="{01CCBCE9-A37F-45AC-1A83-44C89DDFDE79}"/>
              </a:ext>
            </a:extLst>
          </p:cNvPr>
          <p:cNvSpPr txBox="1"/>
          <p:nvPr/>
        </p:nvSpPr>
        <p:spPr>
          <a:xfrm>
            <a:off x="550283" y="2995518"/>
            <a:ext cx="17698416" cy="4303989"/>
          </a:xfrm>
          <a:prstGeom prst="rect">
            <a:avLst/>
          </a:prstGeom>
          <a:noFill/>
          <a:ln cap="flat">
            <a:noFill/>
          </a:ln>
        </p:spPr>
        <p:txBody>
          <a:bodyPr vert="horz" wrap="square" lIns="137141" tIns="68552" rIns="137141" bIns="68552" anchor="t" anchorCtr="0" compatLnSpc="1">
            <a:noAutofit/>
          </a:bodyPr>
          <a:lstStyle/>
          <a:p>
            <a:pPr marL="718818" marR="0" lvl="0" indent="-342900" algn="l" defTabSz="914400" rtl="0" fontAlgn="auto" hangingPunct="1">
              <a:lnSpc>
                <a:spcPct val="100000"/>
              </a:lnSpc>
              <a:spcBef>
                <a:spcPts val="0"/>
              </a:spcBef>
              <a:spcAft>
                <a:spcPts val="0"/>
              </a:spcAft>
              <a:buClr>
                <a:srgbClr val="193E72"/>
              </a:buClr>
              <a:buSzPts val="3300"/>
              <a:buFont typeface="Arial" pitchFamily="34"/>
              <a:buChar char="•"/>
              <a:tabLst/>
              <a:defRPr sz="1800" b="0" i="0" u="none" strike="noStrike" kern="0" cap="none" spc="0" baseline="0">
                <a:solidFill>
                  <a:srgbClr val="000000"/>
                </a:solidFill>
                <a:uFillTx/>
              </a:defRPr>
            </a:pPr>
            <a:r>
              <a:rPr lang="en-GB" sz="3600" i="0" u="none" strike="noStrike" kern="1200" cap="none" spc="0" baseline="0" dirty="0">
                <a:solidFill>
                  <a:schemeClr val="tx2"/>
                </a:solidFill>
                <a:uFillTx/>
                <a:latin typeface="Frutiger LT Std 1"/>
                <a:ea typeface="Lato"/>
                <a:cs typeface="Lato"/>
              </a:rPr>
              <a:t>PPIE means actively involving patients and the public in the activities and design of research (Involvement)</a:t>
            </a:r>
          </a:p>
          <a:p>
            <a:pPr marL="375918"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600" i="0" u="none" strike="noStrike" kern="1200" cap="none" spc="0" baseline="0" dirty="0">
              <a:solidFill>
                <a:schemeClr val="tx2"/>
              </a:solidFill>
              <a:uFillTx/>
              <a:latin typeface="Frutiger LT Std 1"/>
              <a:ea typeface="Lato"/>
              <a:cs typeface="Lato"/>
            </a:endParaRPr>
          </a:p>
          <a:p>
            <a:pPr marL="718818" marR="0" lvl="0" indent="-342900" algn="l" defTabSz="914400" rtl="0" fontAlgn="auto" hangingPunct="1">
              <a:lnSpc>
                <a:spcPct val="100000"/>
              </a:lnSpc>
              <a:spcBef>
                <a:spcPts val="0"/>
              </a:spcBef>
              <a:spcAft>
                <a:spcPts val="0"/>
              </a:spcAft>
              <a:buClr>
                <a:srgbClr val="193E72"/>
              </a:buClr>
              <a:buSzPts val="3300"/>
              <a:buFont typeface="Arial" pitchFamily="34"/>
              <a:buChar char="•"/>
              <a:tabLst/>
              <a:defRPr sz="1800" b="0" i="0" u="none" strike="noStrike" kern="0" cap="none" spc="0" baseline="0">
                <a:solidFill>
                  <a:srgbClr val="000000"/>
                </a:solidFill>
                <a:uFillTx/>
              </a:defRPr>
            </a:pPr>
            <a:r>
              <a:rPr lang="en-GB" sz="3600" i="0" u="none" strike="noStrike" kern="1200" cap="none" spc="0" baseline="0" dirty="0">
                <a:solidFill>
                  <a:schemeClr val="tx2"/>
                </a:solidFill>
                <a:uFillTx/>
                <a:latin typeface="Frutiger LT Std 1"/>
                <a:ea typeface="Lato"/>
                <a:cs typeface="Lato"/>
              </a:rPr>
              <a:t>PPIE includes making people aware of research (engagement)</a:t>
            </a:r>
            <a:endParaRPr lang="en-US" sz="4000" i="0" u="none" strike="noStrike" kern="1200" cap="none" spc="0" baseline="0" dirty="0">
              <a:solidFill>
                <a:schemeClr val="tx2"/>
              </a:solidFill>
              <a:uFillTx/>
              <a:latin typeface="Frutiger LT Std 1"/>
            </a:endParaRPr>
          </a:p>
        </p:txBody>
      </p:sp>
      <p:graphicFrame>
        <p:nvGraphicFramePr>
          <p:cNvPr id="14" name="Table 13">
            <a:extLst>
              <a:ext uri="{FF2B5EF4-FFF2-40B4-BE49-F238E27FC236}">
                <a16:creationId xmlns:a16="http://schemas.microsoft.com/office/drawing/2014/main" id="{BCBCC216-357C-1E1F-D7D3-2A7DEE7118DF}"/>
              </a:ext>
            </a:extLst>
          </p:cNvPr>
          <p:cNvGraphicFramePr>
            <a:graphicFrameLocks noGrp="1"/>
          </p:cNvGraphicFramePr>
          <p:nvPr>
            <p:extLst>
              <p:ext uri="{D42A27DB-BD31-4B8C-83A1-F6EECF244321}">
                <p14:modId xmlns:p14="http://schemas.microsoft.com/office/powerpoint/2010/main" val="2539314519"/>
              </p:ext>
            </p:extLst>
          </p:nvPr>
        </p:nvGraphicFramePr>
        <p:xfrm>
          <a:off x="422325" y="5666769"/>
          <a:ext cx="17502658" cy="3627120"/>
        </p:xfrm>
        <a:graphic>
          <a:graphicData uri="http://schemas.openxmlformats.org/drawingml/2006/table">
            <a:tbl>
              <a:tblPr firstRow="1" bandRow="1">
                <a:effectLst/>
                <a:tableStyleId>{35758FB7-9AC5-4552-8A53-C91805E547FA}</a:tableStyleId>
              </a:tblPr>
              <a:tblGrid>
                <a:gridCol w="3911602">
                  <a:extLst>
                    <a:ext uri="{9D8B030D-6E8A-4147-A177-3AD203B41FA5}">
                      <a16:colId xmlns:a16="http://schemas.microsoft.com/office/drawing/2014/main" val="257697727"/>
                    </a:ext>
                  </a:extLst>
                </a:gridCol>
                <a:gridCol w="4114800">
                  <a:extLst>
                    <a:ext uri="{9D8B030D-6E8A-4147-A177-3AD203B41FA5}">
                      <a16:colId xmlns:a16="http://schemas.microsoft.com/office/drawing/2014/main" val="2735089441"/>
                    </a:ext>
                  </a:extLst>
                </a:gridCol>
                <a:gridCol w="4267203">
                  <a:extLst>
                    <a:ext uri="{9D8B030D-6E8A-4147-A177-3AD203B41FA5}">
                      <a16:colId xmlns:a16="http://schemas.microsoft.com/office/drawing/2014/main" val="1976177114"/>
                    </a:ext>
                  </a:extLst>
                </a:gridCol>
                <a:gridCol w="5209053">
                  <a:extLst>
                    <a:ext uri="{9D8B030D-6E8A-4147-A177-3AD203B41FA5}">
                      <a16:colId xmlns:a16="http://schemas.microsoft.com/office/drawing/2014/main" val="1907225308"/>
                    </a:ext>
                  </a:extLst>
                </a:gridCol>
              </a:tblGrid>
              <a:tr h="3479237">
                <a:tc>
                  <a:txBody>
                    <a:bodyPr/>
                    <a:lstStyle/>
                    <a:p>
                      <a:pPr marL="0" marR="0" lvl="0" indent="0" algn="ctr" defTabSz="914400" rtl="0" fontAlgn="auto" hangingPunct="1">
                        <a:lnSpc>
                          <a:spcPct val="100000"/>
                        </a:lnSpc>
                        <a:spcBef>
                          <a:spcPts val="0"/>
                        </a:spcBef>
                        <a:spcAft>
                          <a:spcPts val="0"/>
                        </a:spcAft>
                        <a:buNone/>
                        <a:tabLst/>
                      </a:pPr>
                      <a:r>
                        <a:rPr lang="en-GB" sz="4000" b="1" u="sng" dirty="0">
                          <a:solidFill>
                            <a:srgbClr val="000000"/>
                          </a:solidFill>
                        </a:rPr>
                        <a:t>Involvement </a:t>
                      </a:r>
                    </a:p>
                    <a:p>
                      <a:pPr marL="0" marR="0" lvl="0" indent="0" algn="ctr" defTabSz="914400" rtl="0" fontAlgn="auto" hangingPunct="1">
                        <a:lnSpc>
                          <a:spcPct val="100000"/>
                        </a:lnSpc>
                        <a:spcBef>
                          <a:spcPts val="0"/>
                        </a:spcBef>
                        <a:spcAft>
                          <a:spcPts val="0"/>
                        </a:spcAft>
                        <a:buNone/>
                        <a:tabLst/>
                      </a:pPr>
                      <a:endParaRPr lang="en-GB" sz="2800" dirty="0">
                        <a:solidFill>
                          <a:srgbClr val="FFFFFF"/>
                        </a:solidFill>
                      </a:endParaRPr>
                    </a:p>
                    <a:p>
                      <a:pPr marL="0" marR="0" lvl="0" indent="0" algn="ctr" defTabSz="914400" rtl="0" fontAlgn="auto" hangingPunct="1">
                        <a:lnSpc>
                          <a:spcPct val="100000"/>
                        </a:lnSpc>
                        <a:spcBef>
                          <a:spcPts val="0"/>
                        </a:spcBef>
                        <a:spcAft>
                          <a:spcPts val="0"/>
                        </a:spcAft>
                        <a:buNone/>
                        <a:tabLst/>
                      </a:pPr>
                      <a:r>
                        <a:rPr lang="en-GB" sz="2800" dirty="0">
                          <a:solidFill>
                            <a:srgbClr val="FFFFFF"/>
                          </a:solidFill>
                        </a:rPr>
                        <a:t>People are </a:t>
                      </a:r>
                      <a:r>
                        <a:rPr lang="en-GB" sz="2800" i="1" dirty="0">
                          <a:solidFill>
                            <a:srgbClr val="000000"/>
                          </a:solidFill>
                        </a:rPr>
                        <a:t>actively involved</a:t>
                      </a:r>
                      <a:r>
                        <a:rPr lang="en-GB" sz="2800" dirty="0">
                          <a:solidFill>
                            <a:srgbClr val="FFFFFF"/>
                          </a:solidFill>
                        </a:rPr>
                        <a:t> in research projects and in research organisations. </a:t>
                      </a:r>
                    </a:p>
                    <a:p>
                      <a:pPr lvl="0" algn="ctr"/>
                      <a:endParaRPr lang="en-GB" sz="2800" b="0" dirty="0">
                        <a:solidFill>
                          <a:srgbClr val="FFFFFF"/>
                        </a:solidFill>
                      </a:endParaRPr>
                    </a:p>
                  </a:txBody>
                  <a:tcPr>
                    <a:lnR w="12701" cap="flat" cmpd="sng" algn="ctr">
                      <a:solidFill>
                        <a:srgbClr val="000000"/>
                      </a:solidFill>
                      <a:prstDash val="solid"/>
                      <a:round/>
                      <a:headEnd type="none" w="med" len="med"/>
                      <a:tailEnd type="none" w="med" len="med"/>
                    </a:lnR>
                  </a:tcPr>
                </a:tc>
                <a:tc>
                  <a:txBody>
                    <a:bodyPr/>
                    <a:lstStyle/>
                    <a:p>
                      <a:pPr marL="0" lvl="0" indent="0" algn="ctr">
                        <a:spcBef>
                          <a:spcPts val="0"/>
                        </a:spcBef>
                        <a:buNone/>
                      </a:pPr>
                      <a:r>
                        <a:rPr lang="en-GB" sz="3600" u="sng" dirty="0">
                          <a:solidFill>
                            <a:srgbClr val="000000"/>
                          </a:solidFill>
                        </a:rPr>
                        <a:t>Participation</a:t>
                      </a:r>
                    </a:p>
                    <a:p>
                      <a:pPr marL="0" lvl="0" indent="0" algn="ctr">
                        <a:spcBef>
                          <a:spcPts val="0"/>
                        </a:spcBef>
                        <a:buNone/>
                      </a:pPr>
                      <a:endParaRPr lang="en-GB" sz="2800" dirty="0">
                        <a:solidFill>
                          <a:srgbClr val="FFFFFF"/>
                        </a:solidFill>
                      </a:endParaRPr>
                    </a:p>
                    <a:p>
                      <a:pPr marL="0" lvl="0" indent="0" algn="ctr">
                        <a:spcBef>
                          <a:spcPts val="0"/>
                        </a:spcBef>
                        <a:buNone/>
                      </a:pPr>
                      <a:r>
                        <a:rPr lang="en-GB" sz="2800" dirty="0">
                          <a:solidFill>
                            <a:srgbClr val="FFFFFF"/>
                          </a:solidFill>
                        </a:rPr>
                        <a:t>People </a:t>
                      </a:r>
                      <a:r>
                        <a:rPr lang="en-GB" sz="2800" i="1" dirty="0">
                          <a:solidFill>
                            <a:srgbClr val="000000"/>
                          </a:solidFill>
                        </a:rPr>
                        <a:t>take part</a:t>
                      </a:r>
                      <a:r>
                        <a:rPr lang="en-GB" sz="2800" dirty="0">
                          <a:solidFill>
                            <a:srgbClr val="FFFFFF"/>
                          </a:solidFill>
                        </a:rPr>
                        <a:t> in a research study</a:t>
                      </a:r>
                    </a:p>
                    <a:p>
                      <a:pPr marL="0" lvl="0" indent="0" algn="ctr">
                        <a:spcBef>
                          <a:spcPts val="0"/>
                        </a:spcBef>
                        <a:buNone/>
                      </a:pPr>
                      <a:r>
                        <a:rPr lang="en-GB" sz="2800" dirty="0">
                          <a:solidFill>
                            <a:srgbClr val="FFFFFF"/>
                          </a:solidFill>
                        </a:rPr>
                        <a:t> (they are participants in a research study)</a:t>
                      </a:r>
                    </a:p>
                    <a:p>
                      <a:pPr marL="0" lvl="0" indent="0" algn="ctr">
                        <a:spcBef>
                          <a:spcPts val="0"/>
                        </a:spcBef>
                        <a:buNone/>
                      </a:pPr>
                      <a:endParaRPr lang="en-GB" sz="2800" dirty="0">
                        <a:solidFill>
                          <a:srgbClr val="FFFFFF"/>
                        </a:solidFill>
                      </a:endParaRPr>
                    </a:p>
                    <a:p>
                      <a:pPr lvl="0" algn="ctr"/>
                      <a:endParaRPr lang="en-GB" sz="2800" dirty="0">
                        <a:solidFill>
                          <a:srgbClr val="FFFFFF"/>
                        </a:solidFill>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solidFill>
                      <a:srgbClr val="009F9A"/>
                    </a:solidFill>
                  </a:tcPr>
                </a:tc>
                <a:tc>
                  <a:txBody>
                    <a:bodyPr/>
                    <a:lstStyle/>
                    <a:p>
                      <a:pPr marL="0" marR="0" lvl="0" indent="0" algn="ctr" defTabSz="914400" rtl="0" fontAlgn="auto" hangingPunct="1">
                        <a:lnSpc>
                          <a:spcPct val="100000"/>
                        </a:lnSpc>
                        <a:spcBef>
                          <a:spcPts val="0"/>
                        </a:spcBef>
                        <a:spcAft>
                          <a:spcPts val="0"/>
                        </a:spcAft>
                        <a:buNone/>
                        <a:tabLst/>
                      </a:pPr>
                      <a:r>
                        <a:rPr lang="en-GB" sz="3600" u="sng" dirty="0">
                          <a:solidFill>
                            <a:srgbClr val="000000"/>
                          </a:solidFill>
                        </a:rPr>
                        <a:t>Engagement </a:t>
                      </a:r>
                    </a:p>
                    <a:p>
                      <a:pPr marL="0" marR="0" lvl="0" indent="0" algn="ctr" defTabSz="914400" rtl="0" fontAlgn="auto" hangingPunct="1">
                        <a:lnSpc>
                          <a:spcPct val="100000"/>
                        </a:lnSpc>
                        <a:spcBef>
                          <a:spcPts val="0"/>
                        </a:spcBef>
                        <a:spcAft>
                          <a:spcPts val="0"/>
                        </a:spcAft>
                        <a:buNone/>
                        <a:tabLst/>
                      </a:pPr>
                      <a:endParaRPr lang="en-GB" sz="2800" dirty="0">
                        <a:solidFill>
                          <a:srgbClr val="FFFFFF"/>
                        </a:solidFill>
                      </a:endParaRPr>
                    </a:p>
                    <a:p>
                      <a:pPr marL="0" marR="0" lvl="0" indent="0" algn="ctr" rtl="0" fontAlgn="auto" hangingPunct="1">
                        <a:lnSpc>
                          <a:spcPct val="100000"/>
                        </a:lnSpc>
                        <a:spcBef>
                          <a:spcPts val="0"/>
                        </a:spcBef>
                        <a:spcAft>
                          <a:spcPts val="0"/>
                        </a:spcAft>
                        <a:buNone/>
                      </a:pPr>
                      <a:r>
                        <a:rPr lang="en-GB" sz="2800" i="1" dirty="0">
                          <a:solidFill>
                            <a:srgbClr val="000000"/>
                          </a:solidFill>
                        </a:rPr>
                        <a:t>Information</a:t>
                      </a:r>
                      <a:r>
                        <a:rPr lang="en-GB" sz="2800" dirty="0">
                          <a:solidFill>
                            <a:srgbClr val="FFFFFF"/>
                          </a:solidFill>
                        </a:rPr>
                        <a:t> and</a:t>
                      </a:r>
                    </a:p>
                    <a:p>
                      <a:pPr marL="0" marR="0" lvl="0" indent="0" algn="ctr">
                        <a:lnSpc>
                          <a:spcPct val="100000"/>
                        </a:lnSpc>
                        <a:spcBef>
                          <a:spcPts val="0"/>
                        </a:spcBef>
                        <a:spcAft>
                          <a:spcPts val="0"/>
                        </a:spcAft>
                        <a:buNone/>
                      </a:pPr>
                      <a:r>
                        <a:rPr lang="en-GB" sz="2800" dirty="0">
                          <a:solidFill>
                            <a:srgbClr val="FFFFFF"/>
                          </a:solidFill>
                        </a:rPr>
                        <a:t> knowledge </a:t>
                      </a:r>
                      <a:r>
                        <a:rPr lang="en-GB" sz="2800" i="1" dirty="0">
                          <a:solidFill>
                            <a:srgbClr val="FFFFFF"/>
                          </a:solidFill>
                        </a:rPr>
                        <a:t>about </a:t>
                      </a:r>
                      <a:endParaRPr lang="en-GB" dirty="0"/>
                    </a:p>
                    <a:p>
                      <a:pPr marL="0" marR="0" lvl="0" indent="0" algn="ctr">
                        <a:lnSpc>
                          <a:spcPct val="100000"/>
                        </a:lnSpc>
                        <a:spcBef>
                          <a:spcPts val="0"/>
                        </a:spcBef>
                        <a:spcAft>
                          <a:spcPts val="0"/>
                        </a:spcAft>
                        <a:buNone/>
                      </a:pPr>
                      <a:r>
                        <a:rPr lang="en-GB" sz="2800" i="1" dirty="0">
                          <a:solidFill>
                            <a:srgbClr val="FFFFFF"/>
                          </a:solidFill>
                        </a:rPr>
                        <a:t>research </a:t>
                      </a:r>
                      <a:r>
                        <a:rPr lang="en-GB" sz="2800" i="1" dirty="0">
                          <a:solidFill>
                            <a:srgbClr val="000000"/>
                          </a:solidFill>
                        </a:rPr>
                        <a:t>is provided</a:t>
                      </a:r>
                      <a:r>
                        <a:rPr lang="en-GB" sz="2800" dirty="0">
                          <a:solidFill>
                            <a:srgbClr val="FFFFFF"/>
                          </a:solidFill>
                        </a:rPr>
                        <a:t> and disseminated</a:t>
                      </a:r>
                      <a:endParaRPr lang="en-GB" dirty="0"/>
                    </a:p>
                    <a:p>
                      <a:pPr lvl="0" algn="ctr"/>
                      <a:endParaRPr lang="en-GB" sz="2800" dirty="0">
                        <a:solidFill>
                          <a:srgbClr val="FFFFFF"/>
                        </a:solidFill>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solidFill>
                      <a:srgbClr val="A564A5"/>
                    </a:solidFill>
                  </a:tcPr>
                </a:tc>
                <a:tc>
                  <a:txBody>
                    <a:bodyPr/>
                    <a:lstStyle/>
                    <a:p>
                      <a:pPr marL="0" marR="0" lvl="0" indent="0" algn="ctr" defTabSz="914400" rtl="0" fontAlgn="auto" hangingPunct="1">
                        <a:lnSpc>
                          <a:spcPct val="100000"/>
                        </a:lnSpc>
                        <a:spcBef>
                          <a:spcPts val="0"/>
                        </a:spcBef>
                        <a:spcAft>
                          <a:spcPts val="0"/>
                        </a:spcAft>
                        <a:buNone/>
                        <a:tabLst/>
                      </a:pPr>
                      <a:r>
                        <a:rPr lang="en-GB" sz="3600" u="sng" dirty="0">
                          <a:solidFill>
                            <a:srgbClr val="000000"/>
                          </a:solidFill>
                        </a:rPr>
                        <a:t>Community Engagement </a:t>
                      </a:r>
                    </a:p>
                    <a:p>
                      <a:pPr marL="0" marR="0" lvl="0" indent="0" algn="ctr" defTabSz="914400" rtl="0" fontAlgn="auto" hangingPunct="1">
                        <a:lnSpc>
                          <a:spcPct val="100000"/>
                        </a:lnSpc>
                        <a:spcBef>
                          <a:spcPts val="0"/>
                        </a:spcBef>
                        <a:spcAft>
                          <a:spcPts val="0"/>
                        </a:spcAft>
                        <a:buNone/>
                        <a:tabLst/>
                      </a:pPr>
                      <a:endParaRPr lang="en-GB" sz="2800" dirty="0">
                        <a:solidFill>
                          <a:srgbClr val="FFFFFF"/>
                        </a:solidFill>
                      </a:endParaRPr>
                    </a:p>
                    <a:p>
                      <a:pPr marL="0" marR="0" lvl="0" indent="0" algn="ctr" defTabSz="914400" rtl="0" fontAlgn="auto" hangingPunct="1">
                        <a:lnSpc>
                          <a:spcPct val="100000"/>
                        </a:lnSpc>
                        <a:spcBef>
                          <a:spcPts val="0"/>
                        </a:spcBef>
                        <a:spcAft>
                          <a:spcPts val="0"/>
                        </a:spcAft>
                        <a:buSzPct val="100000"/>
                        <a:buFont typeface="Arial"/>
                        <a:buNone/>
                        <a:tabLst/>
                      </a:pPr>
                      <a:r>
                        <a:rPr lang="en-GB" sz="2800" i="1" dirty="0">
                          <a:solidFill>
                            <a:srgbClr val="000000"/>
                          </a:solidFill>
                        </a:rPr>
                        <a:t>Raising awareness </a:t>
                      </a:r>
                      <a:r>
                        <a:rPr lang="en-GB" sz="2800" i="1" dirty="0">
                          <a:solidFill>
                            <a:srgbClr val="FFFFFF"/>
                          </a:solidFill>
                        </a:rPr>
                        <a:t>of research</a:t>
                      </a:r>
                      <a:r>
                        <a:rPr lang="en-GB" sz="2800" dirty="0">
                          <a:solidFill>
                            <a:srgbClr val="FFFFFF"/>
                          </a:solidFill>
                        </a:rPr>
                        <a:t> with communities </a:t>
                      </a:r>
                    </a:p>
                    <a:p>
                      <a:pPr marL="0" marR="0" lvl="0" indent="0" algn="ctr" rtl="0" fontAlgn="auto" hangingPunct="1">
                        <a:lnSpc>
                          <a:spcPct val="100000"/>
                        </a:lnSpc>
                        <a:spcBef>
                          <a:spcPts val="0"/>
                        </a:spcBef>
                        <a:spcAft>
                          <a:spcPts val="0"/>
                        </a:spcAft>
                        <a:buSzPct val="100000"/>
                        <a:buFont typeface="Arial"/>
                        <a:buNone/>
                      </a:pPr>
                      <a:endParaRPr lang="en-GB" sz="2800" dirty="0">
                        <a:solidFill>
                          <a:srgbClr val="000000"/>
                        </a:solidFill>
                      </a:endParaRPr>
                    </a:p>
                    <a:p>
                      <a:pPr marL="0" marR="0" lvl="0" indent="0" algn="ctr" rtl="0" fontAlgn="auto" hangingPunct="1">
                        <a:lnSpc>
                          <a:spcPct val="100000"/>
                        </a:lnSpc>
                        <a:spcBef>
                          <a:spcPts val="0"/>
                        </a:spcBef>
                        <a:spcAft>
                          <a:spcPts val="0"/>
                        </a:spcAft>
                        <a:buSzPct val="100000"/>
                        <a:buFont typeface="Arial"/>
                        <a:buNone/>
                      </a:pPr>
                      <a:r>
                        <a:rPr lang="en-GB" sz="2800" dirty="0">
                          <a:solidFill>
                            <a:srgbClr val="FFFFFF"/>
                          </a:solidFill>
                        </a:rPr>
                        <a:t>Creating the conditions for these </a:t>
                      </a:r>
                      <a:r>
                        <a:rPr lang="en-GB" sz="2800" i="1" dirty="0">
                          <a:solidFill>
                            <a:srgbClr val="000000"/>
                          </a:solidFill>
                        </a:rPr>
                        <a:t>communities to be involved </a:t>
                      </a:r>
                      <a:r>
                        <a:rPr lang="en-GB" sz="2800" dirty="0">
                          <a:solidFill>
                            <a:srgbClr val="FFFFFF"/>
                          </a:solidFill>
                        </a:rPr>
                        <a:t>in and participate in research. </a:t>
                      </a:r>
                    </a:p>
                  </a:txBody>
                  <a:tcPr>
                    <a:lnL w="12701" cap="flat" cmpd="sng" algn="ctr">
                      <a:solidFill>
                        <a:srgbClr val="000000"/>
                      </a:solidFill>
                      <a:prstDash val="solid"/>
                      <a:round/>
                      <a:headEnd type="none" w="med" len="med"/>
                      <a:tailEnd type="none" w="med" len="med"/>
                    </a:lnL>
                    <a:solidFill>
                      <a:srgbClr val="77BE44"/>
                    </a:solidFill>
                  </a:tcPr>
                </a:tc>
                <a:extLst>
                  <a:ext uri="{0D108BD9-81ED-4DB2-BD59-A6C34878D82A}">
                    <a16:rowId xmlns:a16="http://schemas.microsoft.com/office/drawing/2014/main" val="2741019681"/>
                  </a:ext>
                </a:extLst>
              </a:tr>
            </a:tbl>
          </a:graphicData>
        </a:graphic>
      </p:graphicFrame>
      <p:sp>
        <p:nvSpPr>
          <p:cNvPr id="18" name="TextBox 17">
            <a:extLst>
              <a:ext uri="{FF2B5EF4-FFF2-40B4-BE49-F238E27FC236}">
                <a16:creationId xmlns:a16="http://schemas.microsoft.com/office/drawing/2014/main" id="{59A019CE-BF89-6F4E-2B47-9E5328DC6113}"/>
              </a:ext>
            </a:extLst>
          </p:cNvPr>
          <p:cNvSpPr txBox="1"/>
          <p:nvPr/>
        </p:nvSpPr>
        <p:spPr>
          <a:xfrm>
            <a:off x="3175958" y="9560553"/>
            <a:ext cx="13182600" cy="369332"/>
          </a:xfrm>
          <a:prstGeom prst="rect">
            <a:avLst/>
          </a:prstGeom>
          <a:noFill/>
        </p:spPr>
        <p:txBody>
          <a:bodyPr wrap="square">
            <a:spAutoFit/>
          </a:bodyPr>
          <a:lstStyle/>
          <a:p>
            <a:pPr marL="342900" lvl="0" algn="ctr">
              <a:defRPr sz="1800" b="0" i="0" u="none" strike="noStrike" kern="0" cap="none" spc="0" baseline="0">
                <a:solidFill>
                  <a:srgbClr val="000000"/>
                </a:solidFill>
                <a:uFillTx/>
              </a:defRPr>
            </a:pPr>
            <a:r>
              <a:rPr lang="en-GB" dirty="0">
                <a:hlinkClick r:id="rId6"/>
              </a:rPr>
              <a:t>Guidance for applicants on working with people and communities | NIHR</a:t>
            </a:r>
            <a:endParaRPr lang="en-GB" sz="2800" i="0" u="none" strike="noStrike" kern="1200" cap="none" spc="0" baseline="0" dirty="0">
              <a:solidFill>
                <a:schemeClr val="tx2"/>
              </a:solidFill>
              <a:uFillTx/>
              <a:latin typeface="Frutiger LT Std 1"/>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42DEF-229D-261B-4D8E-B6F24F26FF4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4E3679F-01D4-E78D-A5D7-E608B7E6E325}"/>
              </a:ext>
            </a:extLst>
          </p:cNvPr>
          <p:cNvSpPr/>
          <p:nvPr/>
        </p:nvSpPr>
        <p:spPr>
          <a:xfrm>
            <a:off x="15292019" y="447920"/>
            <a:ext cx="2621238" cy="1024666"/>
          </a:xfrm>
          <a:custGeom>
            <a:avLst/>
            <a:gdLst/>
            <a:ahLst/>
            <a:cxnLst/>
            <a:rect l="l" t="t" r="r" b="b"/>
            <a:pathLst>
              <a:path w="2621238" h="1024666">
                <a:moveTo>
                  <a:pt x="0" y="0"/>
                </a:moveTo>
                <a:lnTo>
                  <a:pt x="2621238" y="0"/>
                </a:lnTo>
                <a:lnTo>
                  <a:pt x="2621238" y="1024666"/>
                </a:lnTo>
                <a:lnTo>
                  <a:pt x="0" y="1024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a:extLst>
              <a:ext uri="{FF2B5EF4-FFF2-40B4-BE49-F238E27FC236}">
                <a16:creationId xmlns:a16="http://schemas.microsoft.com/office/drawing/2014/main" id="{050BDD24-C8BE-9ACE-58DD-097AA9A1D1BD}"/>
              </a:ext>
            </a:extLst>
          </p:cNvPr>
          <p:cNvGrpSpPr/>
          <p:nvPr/>
        </p:nvGrpSpPr>
        <p:grpSpPr>
          <a:xfrm>
            <a:off x="0" y="10020300"/>
            <a:ext cx="18288000" cy="266700"/>
            <a:chOff x="0" y="0"/>
            <a:chExt cx="24384000" cy="355600"/>
          </a:xfrm>
        </p:grpSpPr>
        <p:grpSp>
          <p:nvGrpSpPr>
            <p:cNvPr id="9" name="Group 9">
              <a:extLst>
                <a:ext uri="{FF2B5EF4-FFF2-40B4-BE49-F238E27FC236}">
                  <a16:creationId xmlns:a16="http://schemas.microsoft.com/office/drawing/2014/main" id="{48E4C1DA-5743-8539-B27B-FF52D42F8999}"/>
                </a:ext>
              </a:extLst>
            </p:cNvPr>
            <p:cNvGrpSpPr/>
            <p:nvPr/>
          </p:nvGrpSpPr>
          <p:grpSpPr>
            <a:xfrm>
              <a:off x="0" y="0"/>
              <a:ext cx="14960101" cy="355600"/>
              <a:chOff x="0" y="0"/>
              <a:chExt cx="2955082" cy="70242"/>
            </a:xfrm>
          </p:grpSpPr>
          <p:sp>
            <p:nvSpPr>
              <p:cNvPr id="10" name="Freeform 10">
                <a:extLst>
                  <a:ext uri="{FF2B5EF4-FFF2-40B4-BE49-F238E27FC236}">
                    <a16:creationId xmlns:a16="http://schemas.microsoft.com/office/drawing/2014/main" id="{4B4952FF-A10E-835C-38E7-57D5BD5C0119}"/>
                  </a:ext>
                </a:extLst>
              </p:cNvPr>
              <p:cNvSpPr/>
              <p:nvPr/>
            </p:nvSpPr>
            <p:spPr>
              <a:xfrm>
                <a:off x="0" y="0"/>
                <a:ext cx="2955082" cy="70242"/>
              </a:xfrm>
              <a:custGeom>
                <a:avLst/>
                <a:gdLst/>
                <a:ahLst/>
                <a:cxnLst/>
                <a:rect l="l" t="t" r="r" b="b"/>
                <a:pathLst>
                  <a:path w="2955082" h="70242">
                    <a:moveTo>
                      <a:pt x="0" y="0"/>
                    </a:moveTo>
                    <a:lnTo>
                      <a:pt x="2955082" y="0"/>
                    </a:lnTo>
                    <a:lnTo>
                      <a:pt x="2955082" y="70242"/>
                    </a:lnTo>
                    <a:lnTo>
                      <a:pt x="0" y="70242"/>
                    </a:lnTo>
                    <a:close/>
                  </a:path>
                </a:pathLst>
              </a:custGeom>
              <a:gradFill rotWithShape="1">
                <a:gsLst>
                  <a:gs pos="0">
                    <a:srgbClr val="78BE20">
                      <a:alpha val="100000"/>
                    </a:srgbClr>
                  </a:gs>
                  <a:gs pos="100000">
                    <a:srgbClr val="41B6E6">
                      <a:alpha val="100000"/>
                    </a:srgbClr>
                  </a:gs>
                </a:gsLst>
                <a:lin ang="0"/>
              </a:gradFill>
              <a:ln cap="sq">
                <a:noFill/>
                <a:prstDash val="solid"/>
                <a:miter/>
              </a:ln>
            </p:spPr>
            <p:txBody>
              <a:bodyPr/>
              <a:lstStyle/>
              <a:p>
                <a:endParaRPr lang="en-GB"/>
              </a:p>
            </p:txBody>
          </p:sp>
          <p:sp>
            <p:nvSpPr>
              <p:cNvPr id="11" name="TextBox 11">
                <a:extLst>
                  <a:ext uri="{FF2B5EF4-FFF2-40B4-BE49-F238E27FC236}">
                    <a16:creationId xmlns:a16="http://schemas.microsoft.com/office/drawing/2014/main" id="{D687D364-A28F-3341-7B0F-BA5FB1C01FDA}"/>
                  </a:ext>
                </a:extLst>
              </p:cNvPr>
              <p:cNvSpPr txBox="1"/>
              <p:nvPr/>
            </p:nvSpPr>
            <p:spPr>
              <a:xfrm>
                <a:off x="0" y="-47625"/>
                <a:ext cx="2955082" cy="117867"/>
              </a:xfrm>
              <a:prstGeom prst="rect">
                <a:avLst/>
              </a:prstGeom>
            </p:spPr>
            <p:txBody>
              <a:bodyPr lIns="50800" tIns="50800" rIns="50800" bIns="50800" rtlCol="0" anchor="ctr"/>
              <a:lstStyle/>
              <a:p>
                <a:pPr algn="ctr">
                  <a:lnSpc>
                    <a:spcPts val="2940"/>
                  </a:lnSpc>
                </a:pPr>
                <a:endParaRPr/>
              </a:p>
            </p:txBody>
          </p:sp>
        </p:grpSp>
        <p:grpSp>
          <p:nvGrpSpPr>
            <p:cNvPr id="12" name="Group 12">
              <a:extLst>
                <a:ext uri="{FF2B5EF4-FFF2-40B4-BE49-F238E27FC236}">
                  <a16:creationId xmlns:a16="http://schemas.microsoft.com/office/drawing/2014/main" id="{41C86FFF-7EEF-490D-6604-00EDFAD4461E}"/>
                </a:ext>
              </a:extLst>
            </p:cNvPr>
            <p:cNvGrpSpPr/>
            <p:nvPr/>
          </p:nvGrpSpPr>
          <p:grpSpPr>
            <a:xfrm>
              <a:off x="14948433" y="0"/>
              <a:ext cx="9435567" cy="355600"/>
              <a:chOff x="0" y="0"/>
              <a:chExt cx="1863816" cy="70242"/>
            </a:xfrm>
          </p:grpSpPr>
          <p:sp>
            <p:nvSpPr>
              <p:cNvPr id="13" name="Freeform 13">
                <a:extLst>
                  <a:ext uri="{FF2B5EF4-FFF2-40B4-BE49-F238E27FC236}">
                    <a16:creationId xmlns:a16="http://schemas.microsoft.com/office/drawing/2014/main" id="{8A603536-97B2-9C55-A47F-F94D41113AFF}"/>
                  </a:ext>
                </a:extLst>
              </p:cNvPr>
              <p:cNvSpPr/>
              <p:nvPr/>
            </p:nvSpPr>
            <p:spPr>
              <a:xfrm>
                <a:off x="0" y="0"/>
                <a:ext cx="1863816" cy="70242"/>
              </a:xfrm>
              <a:custGeom>
                <a:avLst/>
                <a:gdLst/>
                <a:ahLst/>
                <a:cxnLst/>
                <a:rect l="l" t="t" r="r" b="b"/>
                <a:pathLst>
                  <a:path w="1863816" h="70242">
                    <a:moveTo>
                      <a:pt x="0" y="0"/>
                    </a:moveTo>
                    <a:lnTo>
                      <a:pt x="1863816" y="0"/>
                    </a:lnTo>
                    <a:lnTo>
                      <a:pt x="1863816" y="70242"/>
                    </a:lnTo>
                    <a:lnTo>
                      <a:pt x="0" y="70242"/>
                    </a:lnTo>
                    <a:close/>
                  </a:path>
                </a:pathLst>
              </a:custGeom>
              <a:solidFill>
                <a:srgbClr val="253C57"/>
              </a:solidFill>
              <a:ln cap="sq">
                <a:noFill/>
                <a:prstDash val="solid"/>
                <a:miter/>
              </a:ln>
            </p:spPr>
            <p:txBody>
              <a:bodyPr/>
              <a:lstStyle/>
              <a:p>
                <a:endParaRPr lang="en-GB"/>
              </a:p>
            </p:txBody>
          </p:sp>
          <p:sp>
            <p:nvSpPr>
              <p:cNvPr id="14" name="TextBox 14">
                <a:extLst>
                  <a:ext uri="{FF2B5EF4-FFF2-40B4-BE49-F238E27FC236}">
                    <a16:creationId xmlns:a16="http://schemas.microsoft.com/office/drawing/2014/main" id="{10E80AD8-8BC1-5B86-CB59-873C682666B0}"/>
                  </a:ext>
                </a:extLst>
              </p:cNvPr>
              <p:cNvSpPr txBox="1"/>
              <p:nvPr/>
            </p:nvSpPr>
            <p:spPr>
              <a:xfrm>
                <a:off x="0" y="-47625"/>
                <a:ext cx="1863816" cy="117867"/>
              </a:xfrm>
              <a:prstGeom prst="rect">
                <a:avLst/>
              </a:prstGeom>
            </p:spPr>
            <p:txBody>
              <a:bodyPr lIns="50800" tIns="50800" rIns="50800" bIns="50800" rtlCol="0" anchor="ctr"/>
              <a:lstStyle/>
              <a:p>
                <a:pPr algn="ctr">
                  <a:lnSpc>
                    <a:spcPts val="2940"/>
                  </a:lnSpc>
                </a:pPr>
                <a:endParaRPr/>
              </a:p>
            </p:txBody>
          </p:sp>
        </p:grpSp>
      </p:grpSp>
      <p:sp>
        <p:nvSpPr>
          <p:cNvPr id="15" name="Freeform 15">
            <a:extLst>
              <a:ext uri="{FF2B5EF4-FFF2-40B4-BE49-F238E27FC236}">
                <a16:creationId xmlns:a16="http://schemas.microsoft.com/office/drawing/2014/main" id="{B59D63E8-3129-2C0E-F618-DD4CC3316953}"/>
              </a:ext>
            </a:extLst>
          </p:cNvPr>
          <p:cNvSpPr/>
          <p:nvPr/>
        </p:nvSpPr>
        <p:spPr>
          <a:xfrm>
            <a:off x="646434" y="516367"/>
            <a:ext cx="2529521" cy="1024666"/>
          </a:xfrm>
          <a:custGeom>
            <a:avLst/>
            <a:gdLst/>
            <a:ahLst/>
            <a:cxnLst/>
            <a:rect l="l" t="t" r="r" b="b"/>
            <a:pathLst>
              <a:path w="2529521" h="1024666">
                <a:moveTo>
                  <a:pt x="0" y="0"/>
                </a:moveTo>
                <a:lnTo>
                  <a:pt x="2529520" y="0"/>
                </a:lnTo>
                <a:lnTo>
                  <a:pt x="2529520" y="1024666"/>
                </a:lnTo>
                <a:lnTo>
                  <a:pt x="0" y="1024666"/>
                </a:lnTo>
                <a:lnTo>
                  <a:pt x="0" y="0"/>
                </a:lnTo>
                <a:close/>
              </a:path>
            </a:pathLst>
          </a:custGeom>
          <a:blipFill>
            <a:blip r:embed="rId5"/>
            <a:stretch>
              <a:fillRect/>
            </a:stretch>
          </a:blipFill>
        </p:spPr>
        <p:txBody>
          <a:bodyPr/>
          <a:lstStyle/>
          <a:p>
            <a:endParaRPr lang="en-GB"/>
          </a:p>
        </p:txBody>
      </p:sp>
      <p:sp>
        <p:nvSpPr>
          <p:cNvPr id="16" name="Freeform 16">
            <a:extLst>
              <a:ext uri="{FF2B5EF4-FFF2-40B4-BE49-F238E27FC236}">
                <a16:creationId xmlns:a16="http://schemas.microsoft.com/office/drawing/2014/main" id="{3DEFE0A6-EC07-AB12-577C-6B7ACCDFED9C}"/>
              </a:ext>
            </a:extLst>
          </p:cNvPr>
          <p:cNvSpPr/>
          <p:nvPr/>
        </p:nvSpPr>
        <p:spPr>
          <a:xfrm>
            <a:off x="12832894" y="353764"/>
            <a:ext cx="1870314" cy="1320910"/>
          </a:xfrm>
          <a:custGeom>
            <a:avLst/>
            <a:gdLst/>
            <a:ahLst/>
            <a:cxnLst/>
            <a:rect l="l" t="t" r="r" b="b"/>
            <a:pathLst>
              <a:path w="1870314" h="1320910">
                <a:moveTo>
                  <a:pt x="0" y="0"/>
                </a:moveTo>
                <a:lnTo>
                  <a:pt x="1870314" y="0"/>
                </a:lnTo>
                <a:lnTo>
                  <a:pt x="1870314" y="1320909"/>
                </a:lnTo>
                <a:lnTo>
                  <a:pt x="0" y="1320909"/>
                </a:lnTo>
                <a:lnTo>
                  <a:pt x="0" y="0"/>
                </a:lnTo>
                <a:close/>
              </a:path>
            </a:pathLst>
          </a:custGeom>
          <a:blipFill>
            <a:blip r:embed="rId6"/>
            <a:stretch>
              <a:fillRect l="-56" r="-56"/>
            </a:stretch>
          </a:blipFill>
        </p:spPr>
        <p:txBody>
          <a:bodyPr/>
          <a:lstStyle/>
          <a:p>
            <a:endParaRPr lang="en-GB"/>
          </a:p>
        </p:txBody>
      </p:sp>
      <p:sp>
        <p:nvSpPr>
          <p:cNvPr id="6" name="TextBox 5">
            <a:extLst>
              <a:ext uri="{FF2B5EF4-FFF2-40B4-BE49-F238E27FC236}">
                <a16:creationId xmlns:a16="http://schemas.microsoft.com/office/drawing/2014/main" id="{221382FC-7648-647B-6FA7-CCDAF9E22538}"/>
              </a:ext>
            </a:extLst>
          </p:cNvPr>
          <p:cNvSpPr txBox="1"/>
          <p:nvPr/>
        </p:nvSpPr>
        <p:spPr>
          <a:xfrm>
            <a:off x="452600" y="3390900"/>
            <a:ext cx="6400801" cy="5816977"/>
          </a:xfrm>
          <a:prstGeom prst="rect">
            <a:avLst/>
          </a:prstGeom>
          <a:noFill/>
        </p:spPr>
        <p:txBody>
          <a:bodyPr wrap="square">
            <a:spAutoFit/>
          </a:bodyPr>
          <a:lstStyle/>
          <a:p>
            <a:r>
              <a:rPr lang="en-GB" sz="3600" dirty="0"/>
              <a:t>‘</a:t>
            </a:r>
            <a:r>
              <a:rPr lang="en-GB" sz="3600" b="1" dirty="0"/>
              <a:t>Co-producing a research </a:t>
            </a:r>
            <a:r>
              <a:rPr lang="en-GB" sz="3600" dirty="0"/>
              <a:t>project is an approach in which researchers, practitioners and the public work together, sharing power and responsibility from the start to the end of the project, including the generation of knowledge.’ </a:t>
            </a:r>
          </a:p>
          <a:p>
            <a:r>
              <a:rPr lang="en-GB" sz="2000" dirty="0"/>
              <a:t>(NIHR, 2024). </a:t>
            </a:r>
          </a:p>
          <a:p>
            <a:endParaRPr lang="en-GB" sz="3200" dirty="0"/>
          </a:p>
          <a:p>
            <a:r>
              <a:rPr lang="en-GB" sz="3200" dirty="0"/>
              <a:t>This incorporates the principles of:</a:t>
            </a:r>
          </a:p>
        </p:txBody>
      </p:sp>
      <p:sp>
        <p:nvSpPr>
          <p:cNvPr id="18" name="TextBox 17">
            <a:extLst>
              <a:ext uri="{FF2B5EF4-FFF2-40B4-BE49-F238E27FC236}">
                <a16:creationId xmlns:a16="http://schemas.microsoft.com/office/drawing/2014/main" id="{662965F1-D7C6-4E6B-4C7E-FC2338DBE9E6}"/>
              </a:ext>
            </a:extLst>
          </p:cNvPr>
          <p:cNvSpPr txBox="1"/>
          <p:nvPr/>
        </p:nvSpPr>
        <p:spPr>
          <a:xfrm>
            <a:off x="17068800" y="9622504"/>
            <a:ext cx="9144000" cy="369332"/>
          </a:xfrm>
          <a:prstGeom prst="rect">
            <a:avLst/>
          </a:prstGeom>
          <a:noFill/>
        </p:spPr>
        <p:txBody>
          <a:bodyPr wrap="square">
            <a:spAutoFit/>
          </a:bodyPr>
          <a:lstStyle/>
          <a:p>
            <a:r>
              <a:rPr lang="en-GB" dirty="0">
                <a:hlinkClick r:id="rId7"/>
              </a:rPr>
              <a:t>Reference </a:t>
            </a:r>
            <a:endParaRPr lang="en-GB" dirty="0"/>
          </a:p>
        </p:txBody>
      </p:sp>
      <p:pic>
        <p:nvPicPr>
          <p:cNvPr id="20" name="Picture 19">
            <a:extLst>
              <a:ext uri="{FF2B5EF4-FFF2-40B4-BE49-F238E27FC236}">
                <a16:creationId xmlns:a16="http://schemas.microsoft.com/office/drawing/2014/main" id="{2CB30A94-3A8F-90C8-F2F3-44514E016DE8}"/>
              </a:ext>
            </a:extLst>
          </p:cNvPr>
          <p:cNvPicPr>
            <a:picLocks noChangeAspect="1"/>
          </p:cNvPicPr>
          <p:nvPr/>
        </p:nvPicPr>
        <p:blipFill>
          <a:blip r:embed="rId8"/>
          <a:stretch>
            <a:fillRect/>
          </a:stretch>
        </p:blipFill>
        <p:spPr>
          <a:xfrm>
            <a:off x="6835816" y="2995503"/>
            <a:ext cx="11077441" cy="6612769"/>
          </a:xfrm>
          <a:prstGeom prst="rect">
            <a:avLst/>
          </a:prstGeom>
        </p:spPr>
      </p:pic>
      <p:sp>
        <p:nvSpPr>
          <p:cNvPr id="4" name="TextBox 3">
            <a:extLst>
              <a:ext uri="{FF2B5EF4-FFF2-40B4-BE49-F238E27FC236}">
                <a16:creationId xmlns:a16="http://schemas.microsoft.com/office/drawing/2014/main" id="{073B4A17-D153-F4B7-E8D1-C6D42A20230F}"/>
              </a:ext>
            </a:extLst>
          </p:cNvPr>
          <p:cNvSpPr txBox="1"/>
          <p:nvPr/>
        </p:nvSpPr>
        <p:spPr>
          <a:xfrm>
            <a:off x="5645207" y="1486818"/>
            <a:ext cx="13109330" cy="967637"/>
          </a:xfrm>
          <a:prstGeom prst="rect">
            <a:avLst/>
          </a:prstGeom>
          <a:noFill/>
        </p:spPr>
        <p:txBody>
          <a:bodyPr wrap="square">
            <a:spAutoFit/>
          </a:bodyPr>
          <a:lstStyle/>
          <a:p>
            <a:pPr>
              <a:lnSpc>
                <a:spcPts val="7226"/>
              </a:lnSpc>
              <a:spcBef>
                <a:spcPct val="0"/>
              </a:spcBef>
            </a:pPr>
            <a:endParaRPr lang="en-GB" sz="5400" dirty="0"/>
          </a:p>
        </p:txBody>
      </p:sp>
      <p:sp>
        <p:nvSpPr>
          <p:cNvPr id="7" name="TextBox 6">
            <a:extLst>
              <a:ext uri="{FF2B5EF4-FFF2-40B4-BE49-F238E27FC236}">
                <a16:creationId xmlns:a16="http://schemas.microsoft.com/office/drawing/2014/main" id="{A99695A1-B042-4A5E-0F41-3D993270C5BF}"/>
              </a:ext>
            </a:extLst>
          </p:cNvPr>
          <p:cNvSpPr txBox="1"/>
          <p:nvPr/>
        </p:nvSpPr>
        <p:spPr>
          <a:xfrm>
            <a:off x="0" y="1608711"/>
            <a:ext cx="18288000" cy="1015663"/>
          </a:xfrm>
          <a:prstGeom prst="rect">
            <a:avLst/>
          </a:prstGeom>
          <a:noFill/>
        </p:spPr>
        <p:txBody>
          <a:bodyPr wrap="square">
            <a:spAutoFit/>
          </a:bodyPr>
          <a:lstStyle/>
          <a:p>
            <a:pPr algn="ctr">
              <a:lnSpc>
                <a:spcPts val="7226"/>
              </a:lnSpc>
              <a:spcBef>
                <a:spcPct val="0"/>
              </a:spcBef>
            </a:pPr>
            <a:r>
              <a:rPr lang="en-GB" sz="6000" dirty="0">
                <a:solidFill>
                  <a:schemeClr val="tx2"/>
                </a:solidFill>
                <a:latin typeface="Aleo" panose="00000500000000000000" pitchFamily="2" charset="0"/>
              </a:rPr>
              <a:t>What is co-production in research?</a:t>
            </a:r>
          </a:p>
        </p:txBody>
      </p:sp>
    </p:spTree>
    <p:extLst>
      <p:ext uri="{BB962C8B-B14F-4D97-AF65-F5344CB8AC3E}">
        <p14:creationId xmlns:p14="http://schemas.microsoft.com/office/powerpoint/2010/main" val="267143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75183-8797-CB0B-E655-1B378801BC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7FD831-4BE4-B007-05A3-BFBFF596260D}"/>
              </a:ext>
            </a:extLst>
          </p:cNvPr>
          <p:cNvSpPr/>
          <p:nvPr/>
        </p:nvSpPr>
        <p:spPr>
          <a:xfrm>
            <a:off x="15292019" y="447920"/>
            <a:ext cx="2621238" cy="1024666"/>
          </a:xfrm>
          <a:custGeom>
            <a:avLst/>
            <a:gdLst/>
            <a:ahLst/>
            <a:cxnLst/>
            <a:rect l="l" t="t" r="r" b="b"/>
            <a:pathLst>
              <a:path w="2621238" h="1024666">
                <a:moveTo>
                  <a:pt x="0" y="0"/>
                </a:moveTo>
                <a:lnTo>
                  <a:pt x="2621238" y="0"/>
                </a:lnTo>
                <a:lnTo>
                  <a:pt x="2621238" y="1024666"/>
                </a:lnTo>
                <a:lnTo>
                  <a:pt x="0" y="10246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TextBox 7">
            <a:extLst>
              <a:ext uri="{FF2B5EF4-FFF2-40B4-BE49-F238E27FC236}">
                <a16:creationId xmlns:a16="http://schemas.microsoft.com/office/drawing/2014/main" id="{5DF25934-77E1-05E9-B665-C14ED53732EC}"/>
              </a:ext>
            </a:extLst>
          </p:cNvPr>
          <p:cNvSpPr txBox="1"/>
          <p:nvPr/>
        </p:nvSpPr>
        <p:spPr>
          <a:xfrm>
            <a:off x="447297" y="3086100"/>
            <a:ext cx="6421491" cy="4616648"/>
          </a:xfrm>
          <a:prstGeom prst="rect">
            <a:avLst/>
          </a:prstGeom>
        </p:spPr>
        <p:txBody>
          <a:bodyPr wrap="square" lIns="0" tIns="0" rIns="0" bIns="0" rtlCol="0" anchor="t">
            <a:spAutoFit/>
          </a:bodyPr>
          <a:lstStyle/>
          <a:p>
            <a:pPr marL="0" lvl="0" indent="0" algn="l">
              <a:lnSpc>
                <a:spcPts val="7226"/>
              </a:lnSpc>
              <a:spcBef>
                <a:spcPct val="0"/>
              </a:spcBef>
            </a:pPr>
            <a:r>
              <a:rPr lang="en-US" sz="6000" dirty="0">
                <a:solidFill>
                  <a:srgbClr val="253C57"/>
                </a:solidFill>
                <a:latin typeface="Aleo"/>
                <a:ea typeface="Aleo"/>
                <a:cs typeface="Aleo"/>
                <a:sym typeface="Aleo"/>
              </a:rPr>
              <a:t>What are opportunities to work alongside patients and people?</a:t>
            </a:r>
          </a:p>
        </p:txBody>
      </p:sp>
      <p:grpSp>
        <p:nvGrpSpPr>
          <p:cNvPr id="8" name="Group 8">
            <a:extLst>
              <a:ext uri="{FF2B5EF4-FFF2-40B4-BE49-F238E27FC236}">
                <a16:creationId xmlns:a16="http://schemas.microsoft.com/office/drawing/2014/main" id="{8B8AAE35-F28F-5E02-65A6-DE36BF7782A3}"/>
              </a:ext>
            </a:extLst>
          </p:cNvPr>
          <p:cNvGrpSpPr/>
          <p:nvPr/>
        </p:nvGrpSpPr>
        <p:grpSpPr>
          <a:xfrm>
            <a:off x="0" y="10020300"/>
            <a:ext cx="18288000" cy="266700"/>
            <a:chOff x="0" y="0"/>
            <a:chExt cx="24384000" cy="355600"/>
          </a:xfrm>
        </p:grpSpPr>
        <p:grpSp>
          <p:nvGrpSpPr>
            <p:cNvPr id="9" name="Group 9">
              <a:extLst>
                <a:ext uri="{FF2B5EF4-FFF2-40B4-BE49-F238E27FC236}">
                  <a16:creationId xmlns:a16="http://schemas.microsoft.com/office/drawing/2014/main" id="{65FA515C-8A49-2969-DD25-9D495A9F48A9}"/>
                </a:ext>
              </a:extLst>
            </p:cNvPr>
            <p:cNvGrpSpPr/>
            <p:nvPr/>
          </p:nvGrpSpPr>
          <p:grpSpPr>
            <a:xfrm>
              <a:off x="0" y="0"/>
              <a:ext cx="14960101" cy="355600"/>
              <a:chOff x="0" y="0"/>
              <a:chExt cx="2955082" cy="70242"/>
            </a:xfrm>
          </p:grpSpPr>
          <p:sp>
            <p:nvSpPr>
              <p:cNvPr id="10" name="Freeform 10">
                <a:extLst>
                  <a:ext uri="{FF2B5EF4-FFF2-40B4-BE49-F238E27FC236}">
                    <a16:creationId xmlns:a16="http://schemas.microsoft.com/office/drawing/2014/main" id="{25758FF9-EBBB-3894-6EAA-CE4712EEA52E}"/>
                  </a:ext>
                </a:extLst>
              </p:cNvPr>
              <p:cNvSpPr/>
              <p:nvPr/>
            </p:nvSpPr>
            <p:spPr>
              <a:xfrm>
                <a:off x="0" y="0"/>
                <a:ext cx="2955082" cy="70242"/>
              </a:xfrm>
              <a:custGeom>
                <a:avLst/>
                <a:gdLst/>
                <a:ahLst/>
                <a:cxnLst/>
                <a:rect l="l" t="t" r="r" b="b"/>
                <a:pathLst>
                  <a:path w="2955082" h="70242">
                    <a:moveTo>
                      <a:pt x="0" y="0"/>
                    </a:moveTo>
                    <a:lnTo>
                      <a:pt x="2955082" y="0"/>
                    </a:lnTo>
                    <a:lnTo>
                      <a:pt x="2955082" y="70242"/>
                    </a:lnTo>
                    <a:lnTo>
                      <a:pt x="0" y="70242"/>
                    </a:lnTo>
                    <a:close/>
                  </a:path>
                </a:pathLst>
              </a:custGeom>
              <a:gradFill rotWithShape="1">
                <a:gsLst>
                  <a:gs pos="0">
                    <a:srgbClr val="78BE20">
                      <a:alpha val="100000"/>
                    </a:srgbClr>
                  </a:gs>
                  <a:gs pos="100000">
                    <a:srgbClr val="41B6E6">
                      <a:alpha val="100000"/>
                    </a:srgbClr>
                  </a:gs>
                </a:gsLst>
                <a:lin ang="0"/>
              </a:gradFill>
              <a:ln cap="sq">
                <a:noFill/>
                <a:prstDash val="solid"/>
                <a:miter/>
              </a:ln>
            </p:spPr>
            <p:txBody>
              <a:bodyPr/>
              <a:lstStyle/>
              <a:p>
                <a:endParaRPr lang="en-GB"/>
              </a:p>
            </p:txBody>
          </p:sp>
          <p:sp>
            <p:nvSpPr>
              <p:cNvPr id="11" name="TextBox 11">
                <a:extLst>
                  <a:ext uri="{FF2B5EF4-FFF2-40B4-BE49-F238E27FC236}">
                    <a16:creationId xmlns:a16="http://schemas.microsoft.com/office/drawing/2014/main" id="{334888E5-48CA-8EA4-C146-895C8CBA08D7}"/>
                  </a:ext>
                </a:extLst>
              </p:cNvPr>
              <p:cNvSpPr txBox="1"/>
              <p:nvPr/>
            </p:nvSpPr>
            <p:spPr>
              <a:xfrm>
                <a:off x="0" y="-47625"/>
                <a:ext cx="2955082" cy="117867"/>
              </a:xfrm>
              <a:prstGeom prst="rect">
                <a:avLst/>
              </a:prstGeom>
            </p:spPr>
            <p:txBody>
              <a:bodyPr lIns="50800" tIns="50800" rIns="50800" bIns="50800" rtlCol="0" anchor="ctr"/>
              <a:lstStyle/>
              <a:p>
                <a:pPr algn="ctr">
                  <a:lnSpc>
                    <a:spcPts val="2940"/>
                  </a:lnSpc>
                </a:pPr>
                <a:endParaRPr/>
              </a:p>
            </p:txBody>
          </p:sp>
        </p:grpSp>
        <p:grpSp>
          <p:nvGrpSpPr>
            <p:cNvPr id="12" name="Group 12">
              <a:extLst>
                <a:ext uri="{FF2B5EF4-FFF2-40B4-BE49-F238E27FC236}">
                  <a16:creationId xmlns:a16="http://schemas.microsoft.com/office/drawing/2014/main" id="{35011464-340D-3212-C0FF-76B911669C52}"/>
                </a:ext>
              </a:extLst>
            </p:cNvPr>
            <p:cNvGrpSpPr/>
            <p:nvPr/>
          </p:nvGrpSpPr>
          <p:grpSpPr>
            <a:xfrm>
              <a:off x="14948433" y="0"/>
              <a:ext cx="9435567" cy="355600"/>
              <a:chOff x="0" y="0"/>
              <a:chExt cx="1863816" cy="70242"/>
            </a:xfrm>
          </p:grpSpPr>
          <p:sp>
            <p:nvSpPr>
              <p:cNvPr id="13" name="Freeform 13">
                <a:extLst>
                  <a:ext uri="{FF2B5EF4-FFF2-40B4-BE49-F238E27FC236}">
                    <a16:creationId xmlns:a16="http://schemas.microsoft.com/office/drawing/2014/main" id="{0F78C2EB-1DBC-F43F-8EE5-524AC30C48BC}"/>
                  </a:ext>
                </a:extLst>
              </p:cNvPr>
              <p:cNvSpPr/>
              <p:nvPr/>
            </p:nvSpPr>
            <p:spPr>
              <a:xfrm>
                <a:off x="0" y="0"/>
                <a:ext cx="1863816" cy="70242"/>
              </a:xfrm>
              <a:custGeom>
                <a:avLst/>
                <a:gdLst/>
                <a:ahLst/>
                <a:cxnLst/>
                <a:rect l="l" t="t" r="r" b="b"/>
                <a:pathLst>
                  <a:path w="1863816" h="70242">
                    <a:moveTo>
                      <a:pt x="0" y="0"/>
                    </a:moveTo>
                    <a:lnTo>
                      <a:pt x="1863816" y="0"/>
                    </a:lnTo>
                    <a:lnTo>
                      <a:pt x="1863816" y="70242"/>
                    </a:lnTo>
                    <a:lnTo>
                      <a:pt x="0" y="70242"/>
                    </a:lnTo>
                    <a:close/>
                  </a:path>
                </a:pathLst>
              </a:custGeom>
              <a:solidFill>
                <a:srgbClr val="253C57"/>
              </a:solidFill>
              <a:ln cap="sq">
                <a:noFill/>
                <a:prstDash val="solid"/>
                <a:miter/>
              </a:ln>
            </p:spPr>
            <p:txBody>
              <a:bodyPr/>
              <a:lstStyle/>
              <a:p>
                <a:endParaRPr lang="en-GB"/>
              </a:p>
            </p:txBody>
          </p:sp>
          <p:sp>
            <p:nvSpPr>
              <p:cNvPr id="14" name="TextBox 14">
                <a:extLst>
                  <a:ext uri="{FF2B5EF4-FFF2-40B4-BE49-F238E27FC236}">
                    <a16:creationId xmlns:a16="http://schemas.microsoft.com/office/drawing/2014/main" id="{1C85ACB2-FF9B-8072-D2C5-FA85573CEEF5}"/>
                  </a:ext>
                </a:extLst>
              </p:cNvPr>
              <p:cNvSpPr txBox="1"/>
              <p:nvPr/>
            </p:nvSpPr>
            <p:spPr>
              <a:xfrm>
                <a:off x="0" y="-47625"/>
                <a:ext cx="1863816" cy="117867"/>
              </a:xfrm>
              <a:prstGeom prst="rect">
                <a:avLst/>
              </a:prstGeom>
            </p:spPr>
            <p:txBody>
              <a:bodyPr lIns="50800" tIns="50800" rIns="50800" bIns="50800" rtlCol="0" anchor="ctr"/>
              <a:lstStyle/>
              <a:p>
                <a:pPr algn="ctr">
                  <a:lnSpc>
                    <a:spcPts val="2940"/>
                  </a:lnSpc>
                </a:pPr>
                <a:endParaRPr/>
              </a:p>
            </p:txBody>
          </p:sp>
        </p:grpSp>
      </p:grpSp>
      <p:sp>
        <p:nvSpPr>
          <p:cNvPr id="15" name="Freeform 15">
            <a:extLst>
              <a:ext uri="{FF2B5EF4-FFF2-40B4-BE49-F238E27FC236}">
                <a16:creationId xmlns:a16="http://schemas.microsoft.com/office/drawing/2014/main" id="{9FEA4034-BA12-2EC1-C36D-61C303469F1C}"/>
              </a:ext>
            </a:extLst>
          </p:cNvPr>
          <p:cNvSpPr/>
          <p:nvPr/>
        </p:nvSpPr>
        <p:spPr>
          <a:xfrm>
            <a:off x="646434" y="516367"/>
            <a:ext cx="2529521" cy="1024666"/>
          </a:xfrm>
          <a:custGeom>
            <a:avLst/>
            <a:gdLst/>
            <a:ahLst/>
            <a:cxnLst/>
            <a:rect l="l" t="t" r="r" b="b"/>
            <a:pathLst>
              <a:path w="2529521" h="1024666">
                <a:moveTo>
                  <a:pt x="0" y="0"/>
                </a:moveTo>
                <a:lnTo>
                  <a:pt x="2529520" y="0"/>
                </a:lnTo>
                <a:lnTo>
                  <a:pt x="2529520" y="1024666"/>
                </a:lnTo>
                <a:lnTo>
                  <a:pt x="0" y="1024666"/>
                </a:lnTo>
                <a:lnTo>
                  <a:pt x="0" y="0"/>
                </a:lnTo>
                <a:close/>
              </a:path>
            </a:pathLst>
          </a:custGeom>
          <a:blipFill>
            <a:blip r:embed="rId4"/>
            <a:stretch>
              <a:fillRect/>
            </a:stretch>
          </a:blipFill>
        </p:spPr>
        <p:txBody>
          <a:bodyPr/>
          <a:lstStyle/>
          <a:p>
            <a:endParaRPr lang="en-GB"/>
          </a:p>
        </p:txBody>
      </p:sp>
      <p:graphicFrame>
        <p:nvGraphicFramePr>
          <p:cNvPr id="17" name="Diagram 16">
            <a:extLst>
              <a:ext uri="{FF2B5EF4-FFF2-40B4-BE49-F238E27FC236}">
                <a16:creationId xmlns:a16="http://schemas.microsoft.com/office/drawing/2014/main" id="{266F4CDA-5816-4D11-36C8-F59C8550F7F4}"/>
              </a:ext>
            </a:extLst>
          </p:cNvPr>
          <p:cNvGraphicFramePr/>
          <p:nvPr>
            <p:extLst>
              <p:ext uri="{D42A27DB-BD31-4B8C-83A1-F6EECF244321}">
                <p14:modId xmlns:p14="http://schemas.microsoft.com/office/powerpoint/2010/main" val="3939579149"/>
              </p:ext>
            </p:extLst>
          </p:nvPr>
        </p:nvGraphicFramePr>
        <p:xfrm>
          <a:off x="3745506" y="331241"/>
          <a:ext cx="15347415" cy="96312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Oval 17">
            <a:extLst>
              <a:ext uri="{FF2B5EF4-FFF2-40B4-BE49-F238E27FC236}">
                <a16:creationId xmlns:a16="http://schemas.microsoft.com/office/drawing/2014/main" id="{1977A290-6FD3-029C-464C-4E486F525368}"/>
              </a:ext>
            </a:extLst>
          </p:cNvPr>
          <p:cNvSpPr/>
          <p:nvPr/>
        </p:nvSpPr>
        <p:spPr>
          <a:xfrm>
            <a:off x="10166997" y="3703272"/>
            <a:ext cx="2979957" cy="2880456"/>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000" b="1" dirty="0">
                <a:solidFill>
                  <a:schemeClr val="tx2"/>
                </a:solidFill>
              </a:rPr>
              <a:t>The Research Process </a:t>
            </a:r>
          </a:p>
        </p:txBody>
      </p:sp>
    </p:spTree>
    <p:extLst>
      <p:ext uri="{BB962C8B-B14F-4D97-AF65-F5344CB8AC3E}">
        <p14:creationId xmlns:p14="http://schemas.microsoft.com/office/powerpoint/2010/main" val="4082528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89387-645C-F35B-61B2-0C217371D724}"/>
            </a:ext>
          </a:extLst>
        </p:cNvPr>
        <p:cNvGrpSpPr/>
        <p:nvPr/>
      </p:nvGrpSpPr>
      <p:grpSpPr>
        <a:xfrm>
          <a:off x="0" y="0"/>
          <a:ext cx="0" cy="0"/>
          <a:chOff x="0" y="0"/>
          <a:chExt cx="0" cy="0"/>
        </a:xfrm>
      </p:grpSpPr>
      <p:grpSp>
        <p:nvGrpSpPr>
          <p:cNvPr id="3" name="Group 8">
            <a:extLst>
              <a:ext uri="{FF2B5EF4-FFF2-40B4-BE49-F238E27FC236}">
                <a16:creationId xmlns:a16="http://schemas.microsoft.com/office/drawing/2014/main" id="{BAD8D5A7-5387-BDCB-C8EC-68F62DF355EA}"/>
              </a:ext>
            </a:extLst>
          </p:cNvPr>
          <p:cNvGrpSpPr/>
          <p:nvPr/>
        </p:nvGrpSpPr>
        <p:grpSpPr>
          <a:xfrm>
            <a:off x="0" y="10020300"/>
            <a:ext cx="18288000" cy="266700"/>
            <a:chOff x="0" y="0"/>
            <a:chExt cx="24384000" cy="355600"/>
          </a:xfrm>
        </p:grpSpPr>
        <p:grpSp>
          <p:nvGrpSpPr>
            <p:cNvPr id="4" name="Group 9">
              <a:extLst>
                <a:ext uri="{FF2B5EF4-FFF2-40B4-BE49-F238E27FC236}">
                  <a16:creationId xmlns:a16="http://schemas.microsoft.com/office/drawing/2014/main" id="{10056323-66AC-FEA0-8917-5DDB17436503}"/>
                </a:ext>
              </a:extLst>
            </p:cNvPr>
            <p:cNvGrpSpPr/>
            <p:nvPr/>
          </p:nvGrpSpPr>
          <p:grpSpPr>
            <a:xfrm>
              <a:off x="0" y="0"/>
              <a:ext cx="14960101" cy="355600"/>
              <a:chOff x="0" y="0"/>
              <a:chExt cx="2955082" cy="70242"/>
            </a:xfrm>
          </p:grpSpPr>
          <p:sp>
            <p:nvSpPr>
              <p:cNvPr id="8" name="Freeform 10">
                <a:extLst>
                  <a:ext uri="{FF2B5EF4-FFF2-40B4-BE49-F238E27FC236}">
                    <a16:creationId xmlns:a16="http://schemas.microsoft.com/office/drawing/2014/main" id="{6EF30111-0043-AC5C-6FA9-BAE6F2B97C01}"/>
                  </a:ext>
                </a:extLst>
              </p:cNvPr>
              <p:cNvSpPr/>
              <p:nvPr/>
            </p:nvSpPr>
            <p:spPr>
              <a:xfrm>
                <a:off x="0" y="0"/>
                <a:ext cx="2955082" cy="70242"/>
              </a:xfrm>
              <a:custGeom>
                <a:avLst/>
                <a:gdLst/>
                <a:ahLst/>
                <a:cxnLst/>
                <a:rect l="l" t="t" r="r" b="b"/>
                <a:pathLst>
                  <a:path w="2955082" h="70242">
                    <a:moveTo>
                      <a:pt x="0" y="0"/>
                    </a:moveTo>
                    <a:lnTo>
                      <a:pt x="2955082" y="0"/>
                    </a:lnTo>
                    <a:lnTo>
                      <a:pt x="2955082" y="70242"/>
                    </a:lnTo>
                    <a:lnTo>
                      <a:pt x="0" y="70242"/>
                    </a:lnTo>
                    <a:close/>
                  </a:path>
                </a:pathLst>
              </a:custGeom>
              <a:gradFill rotWithShape="1">
                <a:gsLst>
                  <a:gs pos="0">
                    <a:srgbClr val="78BE20">
                      <a:alpha val="100000"/>
                    </a:srgbClr>
                  </a:gs>
                  <a:gs pos="100000">
                    <a:srgbClr val="41B6E6">
                      <a:alpha val="100000"/>
                    </a:srgbClr>
                  </a:gs>
                </a:gsLst>
                <a:lin ang="0"/>
              </a:gradFill>
              <a:ln cap="sq">
                <a:noFill/>
                <a:prstDash val="solid"/>
                <a:miter/>
              </a:ln>
            </p:spPr>
            <p:txBody>
              <a:bodyPr/>
              <a:lstStyle/>
              <a:p>
                <a:endParaRPr lang="en-GB"/>
              </a:p>
            </p:txBody>
          </p:sp>
          <p:sp>
            <p:nvSpPr>
              <p:cNvPr id="9" name="TextBox 11">
                <a:extLst>
                  <a:ext uri="{FF2B5EF4-FFF2-40B4-BE49-F238E27FC236}">
                    <a16:creationId xmlns:a16="http://schemas.microsoft.com/office/drawing/2014/main" id="{1BC5CB7B-1516-CFAE-C9B1-1AEECC8ABF43}"/>
                  </a:ext>
                </a:extLst>
              </p:cNvPr>
              <p:cNvSpPr txBox="1"/>
              <p:nvPr/>
            </p:nvSpPr>
            <p:spPr>
              <a:xfrm>
                <a:off x="0" y="-47625"/>
                <a:ext cx="2955082" cy="117867"/>
              </a:xfrm>
              <a:prstGeom prst="rect">
                <a:avLst/>
              </a:prstGeom>
            </p:spPr>
            <p:txBody>
              <a:bodyPr lIns="50800" tIns="50800" rIns="50800" bIns="50800" rtlCol="0" anchor="ctr"/>
              <a:lstStyle/>
              <a:p>
                <a:pPr algn="ctr">
                  <a:lnSpc>
                    <a:spcPts val="2940"/>
                  </a:lnSpc>
                </a:pPr>
                <a:endParaRPr/>
              </a:p>
            </p:txBody>
          </p:sp>
        </p:grpSp>
        <p:grpSp>
          <p:nvGrpSpPr>
            <p:cNvPr id="5" name="Group 12">
              <a:extLst>
                <a:ext uri="{FF2B5EF4-FFF2-40B4-BE49-F238E27FC236}">
                  <a16:creationId xmlns:a16="http://schemas.microsoft.com/office/drawing/2014/main" id="{463E703D-B89B-C61D-4508-20507155A7B8}"/>
                </a:ext>
              </a:extLst>
            </p:cNvPr>
            <p:cNvGrpSpPr/>
            <p:nvPr/>
          </p:nvGrpSpPr>
          <p:grpSpPr>
            <a:xfrm>
              <a:off x="14948433" y="0"/>
              <a:ext cx="9435567" cy="355600"/>
              <a:chOff x="0" y="0"/>
              <a:chExt cx="1863816" cy="70242"/>
            </a:xfrm>
          </p:grpSpPr>
          <p:sp>
            <p:nvSpPr>
              <p:cNvPr id="6" name="Freeform 13">
                <a:extLst>
                  <a:ext uri="{FF2B5EF4-FFF2-40B4-BE49-F238E27FC236}">
                    <a16:creationId xmlns:a16="http://schemas.microsoft.com/office/drawing/2014/main" id="{111774EF-D93E-8AC7-1EE1-BA446C16806C}"/>
                  </a:ext>
                </a:extLst>
              </p:cNvPr>
              <p:cNvSpPr/>
              <p:nvPr/>
            </p:nvSpPr>
            <p:spPr>
              <a:xfrm>
                <a:off x="0" y="0"/>
                <a:ext cx="1863816" cy="70242"/>
              </a:xfrm>
              <a:custGeom>
                <a:avLst/>
                <a:gdLst/>
                <a:ahLst/>
                <a:cxnLst/>
                <a:rect l="l" t="t" r="r" b="b"/>
                <a:pathLst>
                  <a:path w="1863816" h="70242">
                    <a:moveTo>
                      <a:pt x="0" y="0"/>
                    </a:moveTo>
                    <a:lnTo>
                      <a:pt x="1863816" y="0"/>
                    </a:lnTo>
                    <a:lnTo>
                      <a:pt x="1863816" y="70242"/>
                    </a:lnTo>
                    <a:lnTo>
                      <a:pt x="0" y="70242"/>
                    </a:lnTo>
                    <a:close/>
                  </a:path>
                </a:pathLst>
              </a:custGeom>
              <a:solidFill>
                <a:srgbClr val="253C57"/>
              </a:solidFill>
              <a:ln cap="sq">
                <a:noFill/>
                <a:prstDash val="solid"/>
                <a:miter/>
              </a:ln>
            </p:spPr>
            <p:txBody>
              <a:bodyPr/>
              <a:lstStyle/>
              <a:p>
                <a:endParaRPr lang="en-GB"/>
              </a:p>
            </p:txBody>
          </p:sp>
          <p:sp>
            <p:nvSpPr>
              <p:cNvPr id="7" name="TextBox 14">
                <a:extLst>
                  <a:ext uri="{FF2B5EF4-FFF2-40B4-BE49-F238E27FC236}">
                    <a16:creationId xmlns:a16="http://schemas.microsoft.com/office/drawing/2014/main" id="{FA9B0B27-3FE8-531C-9CFB-C8D5EE4161B7}"/>
                  </a:ext>
                </a:extLst>
              </p:cNvPr>
              <p:cNvSpPr txBox="1"/>
              <p:nvPr/>
            </p:nvSpPr>
            <p:spPr>
              <a:xfrm>
                <a:off x="0" y="-47625"/>
                <a:ext cx="1863816" cy="117867"/>
              </a:xfrm>
              <a:prstGeom prst="rect">
                <a:avLst/>
              </a:prstGeom>
            </p:spPr>
            <p:txBody>
              <a:bodyPr lIns="50800" tIns="50800" rIns="50800" bIns="50800" rtlCol="0" anchor="ctr"/>
              <a:lstStyle/>
              <a:p>
                <a:pPr algn="ctr">
                  <a:lnSpc>
                    <a:spcPts val="2940"/>
                  </a:lnSpc>
                </a:pPr>
                <a:endParaRPr/>
              </a:p>
            </p:txBody>
          </p:sp>
        </p:grpSp>
      </p:grpSp>
      <p:pic>
        <p:nvPicPr>
          <p:cNvPr id="1026" name="Picture 2" descr="Diagram outlining the research process and how patient and public involvement can be embedded in it">
            <a:extLst>
              <a:ext uri="{FF2B5EF4-FFF2-40B4-BE49-F238E27FC236}">
                <a16:creationId xmlns:a16="http://schemas.microsoft.com/office/drawing/2014/main" id="{3AD800D8-CA3E-7BFD-DA28-D9842309A4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7"/>
          <a:stretch/>
        </p:blipFill>
        <p:spPr bwMode="auto">
          <a:xfrm>
            <a:off x="1874043" y="0"/>
            <a:ext cx="14916874"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312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9f85175e-087d-4ca5-a4d5-af6416f1cb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941</TotalTime>
  <Words>839</Words>
  <Application>Microsoft Office PowerPoint</Application>
  <PresentationFormat>Custom</PresentationFormat>
  <Paragraphs>124</Paragraphs>
  <Slides>17</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Aptos</vt:lpstr>
      <vt:lpstr>Verdana</vt:lpstr>
      <vt:lpstr>Wingdings</vt:lpstr>
      <vt:lpstr>Aleo</vt:lpstr>
      <vt:lpstr>Times New Roman</vt:lpstr>
      <vt:lpstr>Frutiger LT Std 1</vt:lpstr>
      <vt:lpstr>Calibri</vt:lpstr>
      <vt:lpstr>Arial</vt:lpstr>
      <vt:lpstr>Lato</vt:lpstr>
      <vt:lpstr>Office Theme</vt:lpstr>
      <vt:lpstr>PowerPoint Presentation</vt:lpstr>
      <vt:lpstr>PowerPoint Presentation</vt:lpstr>
      <vt:lpstr>PowerPoint Presentation</vt:lpstr>
      <vt:lpstr>PowerPoint Presentation</vt:lpstr>
      <vt:lpstr>What are the benefits of involving patients in research?</vt:lpstr>
      <vt:lpstr>PowerPoint Presentation</vt:lpstr>
      <vt:lpstr>PowerPoint Presentation</vt:lpstr>
      <vt:lpstr>PowerPoint Presentation</vt:lpstr>
      <vt:lpstr>PowerPoint Presentation</vt:lpstr>
      <vt:lpstr>PowerPoint Presentation</vt:lpstr>
      <vt:lpstr>PowerPoint Presentation</vt:lpstr>
      <vt:lpstr>oung people as researchers</vt:lpstr>
      <vt:lpstr>PowerPoint Presentation</vt:lpstr>
      <vt:lpstr>PowerPoint Presentation</vt:lpstr>
      <vt:lpstr>PowerPoint Presentation</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PP 2025-SBS-presentation</dc:title>
  <dc:creator>Adams, Carl - Head of People Participation</dc:creator>
  <cp:lastModifiedBy>Leisle Ezekiel</cp:lastModifiedBy>
  <cp:revision>15</cp:revision>
  <dcterms:created xsi:type="dcterms:W3CDTF">2006-08-16T00:00:00Z</dcterms:created>
  <dcterms:modified xsi:type="dcterms:W3CDTF">2025-11-06T14:31:23Z</dcterms:modified>
  <dc:identifier>DAG0hzfD9Aw</dc:identifier>
</cp:coreProperties>
</file>