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04">
          <p15:clr>
            <a:srgbClr val="747775"/>
          </p15:clr>
        </p15:guide>
        <p15:guide id="4">
          <p15:clr>
            <a:srgbClr val="747775"/>
          </p15:clr>
        </p15:guide>
        <p15:guide id="5" pos="5760">
          <p15:clr>
            <a:srgbClr val="747775"/>
          </p15:clr>
        </p15:guide>
        <p15:guide id="6" pos="5548">
          <p15:clr>
            <a:srgbClr val="747775"/>
          </p15:clr>
        </p15:guide>
        <p15:guide id="7" orient="horz" pos="380">
          <p15:clr>
            <a:srgbClr val="747775"/>
          </p15:clr>
        </p15:guide>
        <p15:guide id="8" orient="horz" pos="2821">
          <p15:clr>
            <a:srgbClr val="747775"/>
          </p15:clr>
        </p15:guide>
        <p15:guide id="9" orient="horz" pos="2921">
          <p15:clr>
            <a:srgbClr val="747775"/>
          </p15:clr>
        </p15:guide>
        <p15:guide id="10" orient="horz" pos="306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CF284D-FA40-4BEF-9EF9-809B8A626712}">
  <a:tblStyle styleId="{B7CF284D-FA40-4BEF-9EF9-809B8A62671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04"/>
        <p:guide/>
        <p:guide pos="5760"/>
        <p:guide pos="5548"/>
        <p:guide pos="380" orient="horz"/>
        <p:guide pos="2821" orient="horz"/>
        <p:guide pos="2921" orient="horz"/>
        <p:guide pos="306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dn.uk.qlikcloud.com/sense/app/f1b59209-c0c2-4ad4-9da4-b8489574c74c/hubUrl/%2Finsights%2Fhom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8941d17f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8941d17f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cd32490cb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cd32490c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cd32490cbd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cd32490cb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941d17f0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8941d17f0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with your help research can go further and faster so please can you help us to promote be part of research across your channels when you're speaking about research recommend be part of research to your research community as a tool to support ready and study recruitment and encourage them to be on the register to use the register and ultimately this will help us meet our strategic objectives and make research easier for everybody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823d3a78ab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823d3a78ab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slide show some useful resources and links for you to use a link to the researchers page on our website and a direct link to the study registration form and also a link to how to order materials flyers etc that can be used in your facilities so in GP surgeries given out events etc and these are all free to order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8941d17f03_2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8941d17f03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823d3a78ab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823d3a78a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400"/>
              <a:t>What is be part of research be part of research is a service to help members of the public to help members of the public to learn about health and social care research be part of research.</a:t>
            </a:r>
            <a:endParaRPr sz="1400"/>
          </a:p>
          <a:p>
            <a:pPr indent="0" lvl="0" marL="0" rtl="0" algn="l">
              <a:spcBef>
                <a:spcPts val="0"/>
              </a:spcBef>
              <a:spcAft>
                <a:spcPts val="0"/>
              </a:spcAft>
              <a:buClr>
                <a:schemeClr val="dk1"/>
              </a:buClr>
              <a:buSzPts val="1100"/>
              <a:buFont typeface="Arial"/>
              <a:buNone/>
            </a:pPr>
            <a:r>
              <a:rPr lang="en-GB" sz="1400"/>
              <a:t>The service has 2 different functions, members of the public can find out what studies are going on and what studies they can take part in and secondly members of the public can be can register to be contacted about research and studies and conditions that they're interested in and also researchers can use the service to recruit volunteers into their studies be part of research is becoming more integral and the front door for members of the public that want to take part in research</a:t>
            </a:r>
            <a:br>
              <a:rPr lang="en-GB" sz="1400"/>
            </a:br>
            <a:endParaRPr sz="1400"/>
          </a:p>
          <a:p>
            <a:pPr indent="0" lvl="0" marL="0" rtl="0" algn="l">
              <a:spcBef>
                <a:spcPts val="0"/>
              </a:spcBef>
              <a:spcAft>
                <a:spcPts val="0"/>
              </a:spcAft>
              <a:buClr>
                <a:schemeClr val="dk1"/>
              </a:buClr>
              <a:buSzPts val="1100"/>
              <a:buFont typeface="Arial"/>
              <a:buNone/>
            </a:pPr>
            <a:r>
              <a:rPr lang="en-GB" sz="1400"/>
              <a:t>It’s for both the public and researchers:</a:t>
            </a:r>
            <a:br>
              <a:rPr lang="en-GB" sz="1400"/>
            </a:br>
            <a:endParaRPr sz="1400"/>
          </a:p>
          <a:p>
            <a:pPr indent="-317500" lvl="0" marL="457200" rtl="0" algn="l">
              <a:lnSpc>
                <a:spcPct val="115000"/>
              </a:lnSpc>
              <a:spcBef>
                <a:spcPts val="1200"/>
              </a:spcBef>
              <a:spcAft>
                <a:spcPts val="0"/>
              </a:spcAft>
              <a:buClr>
                <a:schemeClr val="dk1"/>
              </a:buClr>
              <a:buSzPts val="1400"/>
              <a:buChar char="●"/>
            </a:pPr>
            <a:r>
              <a:rPr lang="en-GB" sz="1400"/>
              <a:t>The public can search and register for research opportunities.</a:t>
            </a:r>
            <a:br>
              <a:rPr lang="en-GB" sz="1400"/>
            </a:br>
            <a:endParaRPr sz="1400"/>
          </a:p>
          <a:p>
            <a:pPr indent="-317500" lvl="0" marL="457200" rtl="0" algn="l">
              <a:lnSpc>
                <a:spcPct val="115000"/>
              </a:lnSpc>
              <a:spcBef>
                <a:spcPts val="0"/>
              </a:spcBef>
              <a:spcAft>
                <a:spcPts val="0"/>
              </a:spcAft>
              <a:buClr>
                <a:schemeClr val="dk1"/>
              </a:buClr>
              <a:buSzPts val="1400"/>
              <a:buChar char="●"/>
            </a:pPr>
            <a:r>
              <a:rPr lang="en-GB" sz="1400"/>
              <a:t>Researchers can recruit participants.</a:t>
            </a:r>
            <a:br>
              <a:rPr lang="en-GB" sz="1400"/>
            </a:br>
            <a:endParaRPr sz="1400"/>
          </a:p>
          <a:p>
            <a:pPr indent="0" lvl="0" marL="0" rtl="0" algn="l">
              <a:lnSpc>
                <a:spcPct val="115000"/>
              </a:lnSpc>
              <a:spcBef>
                <a:spcPts val="1200"/>
              </a:spcBef>
              <a:spcAft>
                <a:spcPts val="0"/>
              </a:spcAft>
              <a:buClr>
                <a:schemeClr val="dk1"/>
              </a:buClr>
              <a:buSzPts val="1100"/>
              <a:buFont typeface="Arial"/>
              <a:buNone/>
            </a:pPr>
            <a:r>
              <a:rPr lang="en-GB" sz="1400"/>
              <a:t>It carries the NHS logo, which makes it a trusted and credible source of information.</a:t>
            </a:r>
            <a:br>
              <a:rPr lang="en-GB" sz="1400"/>
            </a:br>
            <a:endParaRPr sz="1400"/>
          </a:p>
          <a:p>
            <a:pPr indent="0" lvl="0" marL="0" rtl="0" algn="l">
              <a:spcBef>
                <a:spcPts val="0"/>
              </a:spcBef>
              <a:spcAft>
                <a:spcPts val="0"/>
              </a:spcAft>
              <a:buClr>
                <a:schemeClr val="dk1"/>
              </a:buClr>
              <a:buSzPts val="1100"/>
              <a:buFont typeface="Arial"/>
              <a:buNone/>
            </a:pPr>
            <a:r>
              <a:rPr lang="en-GB" sz="1400"/>
              <a:t>Ultimately, the aim is to increase participation in research across the UK.</a:t>
            </a:r>
            <a:endParaRPr sz="1400"/>
          </a:p>
          <a:p>
            <a:pPr indent="0" lvl="0" marL="0" rtl="0" algn="l">
              <a:spcBef>
                <a:spcPts val="0"/>
              </a:spcBef>
              <a:spcAft>
                <a:spcPts val="0"/>
              </a:spcAft>
              <a:buNone/>
            </a:pPr>
            <a:r>
              <a:t/>
            </a:r>
            <a:endParaRPr b="1"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823d3a78a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823d3a78a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For volunteers wanting to use be part of research they can easily search by condition or by allocation this slide here just shows a screenshot of this members of the public can put in a term and then search and search will come back with all the studies and in that disease area or area of interest and then volunteers can click on the study that they're interested in read more about it and then follow up and with the researcher if they want to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23d3a78a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823d3a78a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Volunteers wanting to sign up to the Be part of research registry they can do this through a short registration and directly on our website or on the NHS app volunteers are giving consent to be contacted about the areas of interest and they've selected or studies of national importance, the Be part of research team contacts the volunteer and by email and signpost them to studies that they may be interested in based on the areas of interest at the signed up on then the email that sent to the volunteers contains a link to  a Study and website maybe a prescreener or another mechanism it might be an email address or a telephone number and this is agreed up front with the Be part of research team and then the Volunteer then follows the agreed recruitment process so be part of research is a bit like the jam in the sandwich you know we're much making putting volunteers that are interested in research in touch with research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823d3a78a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823d3a78a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GB"/>
            </a:br>
            <a:r>
              <a:rPr lang="en-GB"/>
              <a:t>For researchers and studied teams using the study search and it's really important to make sure that researchers know and that they're study potentially will be on be part of research if it's open a comprehensive searchable keyword list is taken automatically from three different feeds on a weekly basis and it's refreshed from isr ctn clinicaltrials.gov and our central portfolio management system cpms for nihr non-commercial portfolio studies just to know commercial studies are taken from clinical trials.gov for commercial sensitivity it's really important to reiterate these the study search comes from three these three different fates not just from cpms and studies have to be open to see it so it gives volunteers a comprehensive view of what studies are going on in the UK not just studies that are on the nihr portfolio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23d3a78a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823d3a78a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a:t>
            </a:r>
            <a:r>
              <a:rPr lang="en-GB"/>
              <a:t> researchers and study teams that want to use the registry  they're study has to be listed on the RDN portfolio or be partially or fully funded by the nihr to use this service to the service to help recruit to volunteers to research studies.  For all NIHR RDN  portfolio and NIHR funded studies the researcher / study teams should be thinking of using the free be part of research service.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83d21809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83d21809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40000"/>
              </a:lnSpc>
              <a:spcBef>
                <a:spcPts val="800"/>
              </a:spcBef>
              <a:spcAft>
                <a:spcPts val="0"/>
              </a:spcAft>
              <a:buNone/>
            </a:pPr>
            <a:r>
              <a:rPr lang="en-GB" sz="1495">
                <a:solidFill>
                  <a:srgbClr val="193E72"/>
                </a:solidFill>
                <a:latin typeface="Lato"/>
                <a:ea typeface="Lato"/>
                <a:cs typeface="Lato"/>
                <a:sym typeface="Lato"/>
              </a:rPr>
              <a:t>So to carry on and for researchers and study teams to use be part of research as a free really important it's a free service as a recruitment tool as mentioned earlier we have a growing number of research ready volunteers that want to take part in research so how it works is the B part of research team will contact potential volunteers by email on behalf of the research study this is straightforward process and researchers study teams complete and initial form which is relatively short and work with the study team to create an email that will be sent to the volunteers and we do have templates that you can use then work with you to determine what and participants you want to recruit to based on your study so what condition What geographical location what age sex and then ethnicity and no additional review is required and beyond hra approval so studies do have to have be part of research mentioned in their ethics submission  and we do have the wording for this so please get him touch and as mentioned on a previous slide all portfolio and nihr funded studies are eligible to use the service and we're actively looking for studies at this moment in time and so please do get in touch if you've got a study and that you think would benefit from using the service </a:t>
            </a:r>
            <a:endParaRPr sz="1495">
              <a:solidFill>
                <a:srgbClr val="193E72"/>
              </a:solidFill>
              <a:latin typeface="Lato"/>
              <a:ea typeface="Lato"/>
              <a:cs typeface="Lato"/>
              <a:sym typeface="Lato"/>
            </a:endParaRPr>
          </a:p>
          <a:p>
            <a:pPr indent="0" lvl="0" marL="457200" rtl="0" algn="l">
              <a:lnSpc>
                <a:spcPct val="140000"/>
              </a:lnSpc>
              <a:spcBef>
                <a:spcPts val="8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cc390a71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cc390a71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Clr>
                <a:schemeClr val="dk1"/>
              </a:buClr>
              <a:buSzPts val="1100"/>
              <a:buFont typeface="Arial"/>
              <a:buNone/>
            </a:pPr>
            <a:r>
              <a:rPr lang="en-GB"/>
              <a:t> </a:t>
            </a:r>
            <a:r>
              <a:rPr lang="en-GB">
                <a:solidFill>
                  <a:schemeClr val="dk1"/>
                </a:solidFill>
              </a:rPr>
              <a:t>Dashboard link - </a:t>
            </a:r>
            <a:r>
              <a:rPr lang="en-GB" u="sng">
                <a:solidFill>
                  <a:schemeClr val="hlink"/>
                </a:solidFill>
                <a:hlinkClick r:id="rId2"/>
              </a:rPr>
              <a:t>https://rdn.uk.qlikcloud.com/sense/app/f1b59209-c0c2-4ad4-9da4-b8489574c74c/hubUrl/%2Finsights%2Fhome</a:t>
            </a:r>
            <a:endParaRPr>
              <a:solidFill>
                <a:schemeClr val="dk1"/>
              </a:solidFill>
            </a:endParaRPr>
          </a:p>
          <a:p>
            <a:pPr indent="0" lvl="0" marL="0" rtl="0" algn="l">
              <a:spcBef>
                <a:spcPts val="500"/>
              </a:spcBef>
              <a:spcAft>
                <a:spcPts val="0"/>
              </a:spcAft>
              <a:buClr>
                <a:schemeClr val="dk1"/>
              </a:buClr>
              <a:buSzPts val="1100"/>
              <a:buFont typeface="Arial"/>
              <a:buNone/>
            </a:pPr>
            <a:r>
              <a:rPr lang="en-GB"/>
              <a:t>The slide shows the demographics of the volunteers registered on be part of research you can see the age range it's a bell-shaped curve with the majority of people signed our page between 45 and 75 and more females than males on the registry this is representative of a lot of health registries and also so ethnicity we do know that the registry is not representative of census data we know that there is work to do to increase the Asian and black people registered on be part of research it's also interesting to note that the number of volunteers registered have come through the NHS app so more than 4/5 of the Volunteer signed up on to be part of research have signed up using their NHS login and this is because be part of research has periodically been on the front page of the NHS app it still on the NHS app but and you have to look for it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cc390a718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cc390a718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5"/>
            <a:ext cx="7886700" cy="649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93E72"/>
              </a:buClr>
              <a:buSzPts val="2400"/>
              <a:buFont typeface="Arial"/>
              <a:buNone/>
              <a:defRPr sz="2400">
                <a:solidFill>
                  <a:srgbClr val="193E7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151299"/>
            <a:ext cx="7886700" cy="31923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rgbClr val="193E72"/>
              </a:buClr>
              <a:buSzPts val="1800"/>
              <a:buChar char="●"/>
              <a:defRPr sz="1800">
                <a:solidFill>
                  <a:srgbClr val="193E72"/>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2">
            <a:alphaModFix/>
          </a:blip>
          <a:srcRect b="0" l="0" r="0" t="0"/>
          <a:stretch/>
        </p:blipFill>
        <p:spPr>
          <a:xfrm>
            <a:off x="301817" y="4756142"/>
            <a:ext cx="2397126" cy="239536"/>
          </a:xfrm>
          <a:prstGeom prst="rect">
            <a:avLst/>
          </a:prstGeom>
          <a:noFill/>
          <a:ln>
            <a:noFill/>
          </a:ln>
        </p:spPr>
      </p:pic>
      <p:pic>
        <p:nvPicPr>
          <p:cNvPr id="55" name="Google Shape;55;p13"/>
          <p:cNvPicPr preferRelativeResize="0"/>
          <p:nvPr/>
        </p:nvPicPr>
        <p:blipFill rotWithShape="1">
          <a:blip r:embed="rId3">
            <a:alphaModFix/>
          </a:blip>
          <a:srcRect b="-143013" l="0" r="8046" t="0"/>
          <a:stretch/>
        </p:blipFill>
        <p:spPr>
          <a:xfrm>
            <a:off x="300038" y="4553196"/>
            <a:ext cx="8292633" cy="4508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8" name="Google Shape;58;p14"/>
          <p:cNvPicPr preferRelativeResize="0"/>
          <p:nvPr/>
        </p:nvPicPr>
        <p:blipFill rotWithShape="1">
          <a:blip r:embed="rId3">
            <a:alphaModFix/>
          </a:blip>
          <a:srcRect b="-36687" l="0" r="6603" t="0"/>
          <a:stretch/>
        </p:blipFill>
        <p:spPr>
          <a:xfrm>
            <a:off x="327025" y="643582"/>
            <a:ext cx="8540382" cy="34289"/>
          </a:xfrm>
          <a:prstGeom prst="rect">
            <a:avLst/>
          </a:prstGeom>
          <a:noFill/>
          <a:ln>
            <a:noFill/>
          </a:ln>
        </p:spPr>
      </p:pic>
      <p:pic>
        <p:nvPicPr>
          <p:cNvPr id="59" name="Google Shape;59;p14"/>
          <p:cNvPicPr preferRelativeResize="0"/>
          <p:nvPr/>
        </p:nvPicPr>
        <p:blipFill rotWithShape="1">
          <a:blip r:embed="rId4">
            <a:alphaModFix/>
          </a:blip>
          <a:srcRect b="23512" l="35446" r="0" t="0"/>
          <a:stretch/>
        </p:blipFill>
        <p:spPr>
          <a:xfrm>
            <a:off x="0" y="3599630"/>
            <a:ext cx="1303021" cy="1543870"/>
          </a:xfrm>
          <a:prstGeom prst="rect">
            <a:avLst/>
          </a:prstGeom>
          <a:noFill/>
          <a:ln>
            <a:noFill/>
          </a:ln>
        </p:spPr>
      </p:pic>
      <p:pic>
        <p:nvPicPr>
          <p:cNvPr id="60" name="Google Shape;60;p14"/>
          <p:cNvPicPr preferRelativeResize="0"/>
          <p:nvPr/>
        </p:nvPicPr>
        <p:blipFill rotWithShape="1">
          <a:blip r:embed="rId5">
            <a:alphaModFix/>
          </a:blip>
          <a:srcRect b="0" l="0" r="0" t="0"/>
          <a:stretch/>
        </p:blipFill>
        <p:spPr>
          <a:xfrm rot="-5400000">
            <a:off x="7679417" y="1346996"/>
            <a:ext cx="1184399" cy="888299"/>
          </a:xfrm>
          <a:prstGeom prst="rect">
            <a:avLst/>
          </a:prstGeom>
          <a:noFill/>
          <a:ln>
            <a:noFill/>
          </a:ln>
        </p:spPr>
      </p:pic>
      <p:sp>
        <p:nvSpPr>
          <p:cNvPr id="61" name="Google Shape;61;p14"/>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900">
                <a:solidFill>
                  <a:schemeClr val="lt1"/>
                </a:solidFill>
                <a:latin typeface="Arial"/>
                <a:ea typeface="Arial"/>
                <a:cs typeface="Arial"/>
                <a:sym typeface="Arial"/>
              </a:defRPr>
            </a:lvl1pPr>
            <a:lvl2pPr indent="0" lvl="1" marL="0" rtl="0" algn="r">
              <a:spcBef>
                <a:spcPts val="0"/>
              </a:spcBef>
              <a:buNone/>
              <a:defRPr sz="900">
                <a:solidFill>
                  <a:schemeClr val="lt1"/>
                </a:solidFill>
                <a:latin typeface="Arial"/>
                <a:ea typeface="Arial"/>
                <a:cs typeface="Arial"/>
                <a:sym typeface="Arial"/>
              </a:defRPr>
            </a:lvl2pPr>
            <a:lvl3pPr indent="0" lvl="2" marL="0" rtl="0" algn="r">
              <a:spcBef>
                <a:spcPts val="0"/>
              </a:spcBef>
              <a:buNone/>
              <a:defRPr sz="900">
                <a:solidFill>
                  <a:schemeClr val="lt1"/>
                </a:solidFill>
                <a:latin typeface="Arial"/>
                <a:ea typeface="Arial"/>
                <a:cs typeface="Arial"/>
                <a:sym typeface="Arial"/>
              </a:defRPr>
            </a:lvl3pPr>
            <a:lvl4pPr indent="0" lvl="3" marL="0" rtl="0" algn="r">
              <a:spcBef>
                <a:spcPts val="0"/>
              </a:spcBef>
              <a:buNone/>
              <a:defRPr sz="900">
                <a:solidFill>
                  <a:schemeClr val="lt1"/>
                </a:solidFill>
                <a:latin typeface="Arial"/>
                <a:ea typeface="Arial"/>
                <a:cs typeface="Arial"/>
                <a:sym typeface="Arial"/>
              </a:defRPr>
            </a:lvl4pPr>
            <a:lvl5pPr indent="0" lvl="4" marL="0" rtl="0" algn="r">
              <a:spcBef>
                <a:spcPts val="0"/>
              </a:spcBef>
              <a:buNone/>
              <a:defRPr sz="900">
                <a:solidFill>
                  <a:schemeClr val="lt1"/>
                </a:solidFill>
                <a:latin typeface="Arial"/>
                <a:ea typeface="Arial"/>
                <a:cs typeface="Arial"/>
                <a:sym typeface="Arial"/>
              </a:defRPr>
            </a:lvl5pPr>
            <a:lvl6pPr indent="0" lvl="5" marL="0" rtl="0" algn="r">
              <a:spcBef>
                <a:spcPts val="0"/>
              </a:spcBef>
              <a:buNone/>
              <a:defRPr sz="900">
                <a:solidFill>
                  <a:schemeClr val="lt1"/>
                </a:solidFill>
                <a:latin typeface="Arial"/>
                <a:ea typeface="Arial"/>
                <a:cs typeface="Arial"/>
                <a:sym typeface="Arial"/>
              </a:defRPr>
            </a:lvl6pPr>
            <a:lvl7pPr indent="0" lvl="6" marL="0" rtl="0" algn="r">
              <a:spcBef>
                <a:spcPts val="0"/>
              </a:spcBef>
              <a:buNone/>
              <a:defRPr sz="900">
                <a:solidFill>
                  <a:schemeClr val="lt1"/>
                </a:solidFill>
                <a:latin typeface="Arial"/>
                <a:ea typeface="Arial"/>
                <a:cs typeface="Arial"/>
                <a:sym typeface="Arial"/>
              </a:defRPr>
            </a:lvl7pPr>
            <a:lvl8pPr indent="0" lvl="7" marL="0" rtl="0" algn="r">
              <a:spcBef>
                <a:spcPts val="0"/>
              </a:spcBef>
              <a:buNone/>
              <a:defRPr sz="900">
                <a:solidFill>
                  <a:schemeClr val="lt1"/>
                </a:solidFill>
                <a:latin typeface="Arial"/>
                <a:ea typeface="Arial"/>
                <a:cs typeface="Arial"/>
                <a:sym typeface="Arial"/>
              </a:defRPr>
            </a:lvl8pPr>
            <a:lvl9pPr indent="0" lvl="8" marL="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4"/>
          <p:cNvSpPr txBox="1"/>
          <p:nvPr/>
        </p:nvSpPr>
        <p:spPr>
          <a:xfrm>
            <a:off x="655320" y="-403860"/>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63" name="Google Shape;63;p14"/>
          <p:cNvSpPr txBox="1"/>
          <p:nvPr>
            <p:ph type="title"/>
          </p:nvPr>
        </p:nvSpPr>
        <p:spPr>
          <a:xfrm>
            <a:off x="628650" y="1866516"/>
            <a:ext cx="7052400" cy="850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4" name="Google Shape;64;p14"/>
          <p:cNvPicPr preferRelativeResize="0"/>
          <p:nvPr/>
        </p:nvPicPr>
        <p:blipFill rotWithShape="1">
          <a:blip r:embed="rId6">
            <a:alphaModFix/>
          </a:blip>
          <a:srcRect b="0" l="0" r="0" t="0"/>
          <a:stretch/>
        </p:blipFill>
        <p:spPr>
          <a:xfrm>
            <a:off x="301816" y="257530"/>
            <a:ext cx="2919120" cy="2914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7" name="Google Shape;67;p15"/>
          <p:cNvSpPr txBox="1"/>
          <p:nvPr>
            <p:ph type="title"/>
          </p:nvPr>
        </p:nvSpPr>
        <p:spPr>
          <a:xfrm>
            <a:off x="628650" y="273845"/>
            <a:ext cx="7886700" cy="649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Arial"/>
              <a:buNone/>
              <a:defRPr sz="24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5"/>
          <p:cNvSpPr txBox="1"/>
          <p:nvPr>
            <p:ph idx="1" type="body"/>
          </p:nvPr>
        </p:nvSpPr>
        <p:spPr>
          <a:xfrm>
            <a:off x="628650" y="1151299"/>
            <a:ext cx="7886700" cy="31923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lt1"/>
              </a:buClr>
              <a:buSzPts val="1800"/>
              <a:buChar char="●"/>
              <a:defRPr sz="1800">
                <a:solidFill>
                  <a:schemeClr val="lt1"/>
                </a:solidFill>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9" name="Google Shape;69;p15"/>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900">
                <a:solidFill>
                  <a:schemeClr val="lt1"/>
                </a:solidFill>
                <a:latin typeface="Arial"/>
                <a:ea typeface="Arial"/>
                <a:cs typeface="Arial"/>
                <a:sym typeface="Arial"/>
              </a:defRPr>
            </a:lvl1pPr>
            <a:lvl2pPr indent="0" lvl="1" marL="0" rtl="0" algn="r">
              <a:spcBef>
                <a:spcPts val="0"/>
              </a:spcBef>
              <a:buNone/>
              <a:defRPr sz="900">
                <a:solidFill>
                  <a:schemeClr val="lt1"/>
                </a:solidFill>
                <a:latin typeface="Arial"/>
                <a:ea typeface="Arial"/>
                <a:cs typeface="Arial"/>
                <a:sym typeface="Arial"/>
              </a:defRPr>
            </a:lvl2pPr>
            <a:lvl3pPr indent="0" lvl="2" marL="0" rtl="0" algn="r">
              <a:spcBef>
                <a:spcPts val="0"/>
              </a:spcBef>
              <a:buNone/>
              <a:defRPr sz="900">
                <a:solidFill>
                  <a:schemeClr val="lt1"/>
                </a:solidFill>
                <a:latin typeface="Arial"/>
                <a:ea typeface="Arial"/>
                <a:cs typeface="Arial"/>
                <a:sym typeface="Arial"/>
              </a:defRPr>
            </a:lvl3pPr>
            <a:lvl4pPr indent="0" lvl="3" marL="0" rtl="0" algn="r">
              <a:spcBef>
                <a:spcPts val="0"/>
              </a:spcBef>
              <a:buNone/>
              <a:defRPr sz="900">
                <a:solidFill>
                  <a:schemeClr val="lt1"/>
                </a:solidFill>
                <a:latin typeface="Arial"/>
                <a:ea typeface="Arial"/>
                <a:cs typeface="Arial"/>
                <a:sym typeface="Arial"/>
              </a:defRPr>
            </a:lvl4pPr>
            <a:lvl5pPr indent="0" lvl="4" marL="0" rtl="0" algn="r">
              <a:spcBef>
                <a:spcPts val="0"/>
              </a:spcBef>
              <a:buNone/>
              <a:defRPr sz="900">
                <a:solidFill>
                  <a:schemeClr val="lt1"/>
                </a:solidFill>
                <a:latin typeface="Arial"/>
                <a:ea typeface="Arial"/>
                <a:cs typeface="Arial"/>
                <a:sym typeface="Arial"/>
              </a:defRPr>
            </a:lvl5pPr>
            <a:lvl6pPr indent="0" lvl="5" marL="0" rtl="0" algn="r">
              <a:spcBef>
                <a:spcPts val="0"/>
              </a:spcBef>
              <a:buNone/>
              <a:defRPr sz="900">
                <a:solidFill>
                  <a:schemeClr val="lt1"/>
                </a:solidFill>
                <a:latin typeface="Arial"/>
                <a:ea typeface="Arial"/>
                <a:cs typeface="Arial"/>
                <a:sym typeface="Arial"/>
              </a:defRPr>
            </a:lvl6pPr>
            <a:lvl7pPr indent="0" lvl="6" marL="0" rtl="0" algn="r">
              <a:spcBef>
                <a:spcPts val="0"/>
              </a:spcBef>
              <a:buNone/>
              <a:defRPr sz="900">
                <a:solidFill>
                  <a:schemeClr val="lt1"/>
                </a:solidFill>
                <a:latin typeface="Arial"/>
                <a:ea typeface="Arial"/>
                <a:cs typeface="Arial"/>
                <a:sym typeface="Arial"/>
              </a:defRPr>
            </a:lvl7pPr>
            <a:lvl8pPr indent="0" lvl="7" marL="0" rtl="0" algn="r">
              <a:spcBef>
                <a:spcPts val="0"/>
              </a:spcBef>
              <a:buNone/>
              <a:defRPr sz="900">
                <a:solidFill>
                  <a:schemeClr val="lt1"/>
                </a:solidFill>
                <a:latin typeface="Arial"/>
                <a:ea typeface="Arial"/>
                <a:cs typeface="Arial"/>
                <a:sym typeface="Arial"/>
              </a:defRPr>
            </a:lvl8pPr>
            <a:lvl9pPr indent="0" lvl="8" marL="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0" name="Google Shape;70;p15"/>
          <p:cNvPicPr preferRelativeResize="0"/>
          <p:nvPr/>
        </p:nvPicPr>
        <p:blipFill rotWithShape="1">
          <a:blip r:embed="rId3">
            <a:alphaModFix/>
          </a:blip>
          <a:srcRect b="0" l="0" r="0" t="0"/>
          <a:stretch/>
        </p:blipFill>
        <p:spPr>
          <a:xfrm>
            <a:off x="307243" y="4740092"/>
            <a:ext cx="2397127" cy="239360"/>
          </a:xfrm>
          <a:prstGeom prst="rect">
            <a:avLst/>
          </a:prstGeom>
          <a:noFill/>
          <a:ln>
            <a:noFill/>
          </a:ln>
        </p:spPr>
      </p:pic>
      <p:pic>
        <p:nvPicPr>
          <p:cNvPr id="71" name="Google Shape;71;p15"/>
          <p:cNvPicPr preferRelativeResize="0"/>
          <p:nvPr/>
        </p:nvPicPr>
        <p:blipFill rotWithShape="1">
          <a:blip r:embed="rId4">
            <a:alphaModFix/>
          </a:blip>
          <a:srcRect b="-143013" l="0" r="8046" t="0"/>
          <a:stretch/>
        </p:blipFill>
        <p:spPr>
          <a:xfrm>
            <a:off x="300038" y="4553196"/>
            <a:ext cx="8292633" cy="4508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74" name="Google Shape;74;p16"/>
          <p:cNvPicPr preferRelativeResize="0"/>
          <p:nvPr/>
        </p:nvPicPr>
        <p:blipFill rotWithShape="1">
          <a:blip r:embed="rId3">
            <a:alphaModFix/>
          </a:blip>
          <a:srcRect b="-36687" l="0" r="6603" t="0"/>
          <a:stretch/>
        </p:blipFill>
        <p:spPr>
          <a:xfrm>
            <a:off x="301817" y="651700"/>
            <a:ext cx="8540382" cy="34289"/>
          </a:xfrm>
          <a:prstGeom prst="rect">
            <a:avLst/>
          </a:prstGeom>
          <a:noFill/>
          <a:ln>
            <a:noFill/>
          </a:ln>
        </p:spPr>
      </p:pic>
      <p:sp>
        <p:nvSpPr>
          <p:cNvPr id="75" name="Google Shape;75;p16"/>
          <p:cNvSpPr txBox="1"/>
          <p:nvPr>
            <p:ph type="title"/>
          </p:nvPr>
        </p:nvSpPr>
        <p:spPr>
          <a:xfrm>
            <a:off x="628650" y="1866516"/>
            <a:ext cx="7052400" cy="850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193E72"/>
              </a:buClr>
              <a:buSzPts val="3600"/>
              <a:buFont typeface="Arial"/>
              <a:buNone/>
              <a:defRPr sz="3600">
                <a:solidFill>
                  <a:srgbClr val="193E7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6"/>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900">
                <a:solidFill>
                  <a:srgbClr val="193E72"/>
                </a:solidFill>
                <a:latin typeface="Arial"/>
                <a:ea typeface="Arial"/>
                <a:cs typeface="Arial"/>
                <a:sym typeface="Arial"/>
              </a:defRPr>
            </a:lvl1pPr>
            <a:lvl2pPr indent="0" lvl="1" marL="0" rtl="0" algn="r">
              <a:spcBef>
                <a:spcPts val="0"/>
              </a:spcBef>
              <a:buNone/>
              <a:defRPr sz="900">
                <a:solidFill>
                  <a:srgbClr val="193E72"/>
                </a:solidFill>
                <a:latin typeface="Arial"/>
                <a:ea typeface="Arial"/>
                <a:cs typeface="Arial"/>
                <a:sym typeface="Arial"/>
              </a:defRPr>
            </a:lvl2pPr>
            <a:lvl3pPr indent="0" lvl="2" marL="0" rtl="0" algn="r">
              <a:spcBef>
                <a:spcPts val="0"/>
              </a:spcBef>
              <a:buNone/>
              <a:defRPr sz="900">
                <a:solidFill>
                  <a:srgbClr val="193E72"/>
                </a:solidFill>
                <a:latin typeface="Arial"/>
                <a:ea typeface="Arial"/>
                <a:cs typeface="Arial"/>
                <a:sym typeface="Arial"/>
              </a:defRPr>
            </a:lvl3pPr>
            <a:lvl4pPr indent="0" lvl="3" marL="0" rtl="0" algn="r">
              <a:spcBef>
                <a:spcPts val="0"/>
              </a:spcBef>
              <a:buNone/>
              <a:defRPr sz="900">
                <a:solidFill>
                  <a:srgbClr val="193E72"/>
                </a:solidFill>
                <a:latin typeface="Arial"/>
                <a:ea typeface="Arial"/>
                <a:cs typeface="Arial"/>
                <a:sym typeface="Arial"/>
              </a:defRPr>
            </a:lvl4pPr>
            <a:lvl5pPr indent="0" lvl="4" marL="0" rtl="0" algn="r">
              <a:spcBef>
                <a:spcPts val="0"/>
              </a:spcBef>
              <a:buNone/>
              <a:defRPr sz="900">
                <a:solidFill>
                  <a:srgbClr val="193E72"/>
                </a:solidFill>
                <a:latin typeface="Arial"/>
                <a:ea typeface="Arial"/>
                <a:cs typeface="Arial"/>
                <a:sym typeface="Arial"/>
              </a:defRPr>
            </a:lvl5pPr>
            <a:lvl6pPr indent="0" lvl="5" marL="0" rtl="0" algn="r">
              <a:spcBef>
                <a:spcPts val="0"/>
              </a:spcBef>
              <a:buNone/>
              <a:defRPr sz="900">
                <a:solidFill>
                  <a:srgbClr val="193E72"/>
                </a:solidFill>
                <a:latin typeface="Arial"/>
                <a:ea typeface="Arial"/>
                <a:cs typeface="Arial"/>
                <a:sym typeface="Arial"/>
              </a:defRPr>
            </a:lvl6pPr>
            <a:lvl7pPr indent="0" lvl="6" marL="0" rtl="0" algn="r">
              <a:spcBef>
                <a:spcPts val="0"/>
              </a:spcBef>
              <a:buNone/>
              <a:defRPr sz="900">
                <a:solidFill>
                  <a:srgbClr val="193E72"/>
                </a:solidFill>
                <a:latin typeface="Arial"/>
                <a:ea typeface="Arial"/>
                <a:cs typeface="Arial"/>
                <a:sym typeface="Arial"/>
              </a:defRPr>
            </a:lvl7pPr>
            <a:lvl8pPr indent="0" lvl="7" marL="0" rtl="0" algn="r">
              <a:spcBef>
                <a:spcPts val="0"/>
              </a:spcBef>
              <a:buNone/>
              <a:defRPr sz="900">
                <a:solidFill>
                  <a:srgbClr val="193E72"/>
                </a:solidFill>
                <a:latin typeface="Arial"/>
                <a:ea typeface="Arial"/>
                <a:cs typeface="Arial"/>
                <a:sym typeface="Arial"/>
              </a:defRPr>
            </a:lvl8pPr>
            <a:lvl9pPr indent="0" lvl="8" marL="0" rtl="0" algn="r">
              <a:spcBef>
                <a:spcPts val="0"/>
              </a:spcBef>
              <a:buNone/>
              <a:defRPr sz="900">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7" name="Google Shape;77;p16"/>
          <p:cNvPicPr preferRelativeResize="0"/>
          <p:nvPr/>
        </p:nvPicPr>
        <p:blipFill rotWithShape="1">
          <a:blip r:embed="rId4">
            <a:alphaModFix/>
          </a:blip>
          <a:srcRect b="0" l="0" r="0" t="0"/>
          <a:stretch/>
        </p:blipFill>
        <p:spPr>
          <a:xfrm rot="1927308">
            <a:off x="7848014" y="1200858"/>
            <a:ext cx="811090" cy="405547"/>
          </a:xfrm>
          <a:prstGeom prst="rect">
            <a:avLst/>
          </a:prstGeom>
          <a:noFill/>
          <a:ln>
            <a:noFill/>
          </a:ln>
        </p:spPr>
      </p:pic>
      <p:pic>
        <p:nvPicPr>
          <p:cNvPr id="78" name="Google Shape;78;p16"/>
          <p:cNvPicPr preferRelativeResize="0"/>
          <p:nvPr/>
        </p:nvPicPr>
        <p:blipFill rotWithShape="1">
          <a:blip r:embed="rId5">
            <a:alphaModFix/>
          </a:blip>
          <a:srcRect b="0" l="0" r="0" t="0"/>
          <a:stretch/>
        </p:blipFill>
        <p:spPr>
          <a:xfrm>
            <a:off x="0" y="3856095"/>
            <a:ext cx="1937236" cy="1287407"/>
          </a:xfrm>
          <a:prstGeom prst="rect">
            <a:avLst/>
          </a:prstGeom>
          <a:noFill/>
          <a:ln>
            <a:noFill/>
          </a:ln>
        </p:spPr>
      </p:pic>
      <p:pic>
        <p:nvPicPr>
          <p:cNvPr id="79" name="Google Shape;79;p16"/>
          <p:cNvPicPr preferRelativeResize="0"/>
          <p:nvPr/>
        </p:nvPicPr>
        <p:blipFill rotWithShape="1">
          <a:blip r:embed="rId6">
            <a:alphaModFix/>
          </a:blip>
          <a:srcRect b="0" l="0" r="0" t="0"/>
          <a:stretch/>
        </p:blipFill>
        <p:spPr>
          <a:xfrm>
            <a:off x="302891" y="257530"/>
            <a:ext cx="2916973" cy="2914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82" name="Google Shape;82;p17"/>
          <p:cNvPicPr preferRelativeResize="0"/>
          <p:nvPr/>
        </p:nvPicPr>
        <p:blipFill rotWithShape="1">
          <a:blip r:embed="rId3">
            <a:alphaModFix/>
          </a:blip>
          <a:srcRect b="-36687" l="0" r="6603" t="0"/>
          <a:stretch/>
        </p:blipFill>
        <p:spPr>
          <a:xfrm>
            <a:off x="301817" y="651700"/>
            <a:ext cx="8540382" cy="34289"/>
          </a:xfrm>
          <a:prstGeom prst="rect">
            <a:avLst/>
          </a:prstGeom>
          <a:noFill/>
          <a:ln>
            <a:noFill/>
          </a:ln>
        </p:spPr>
      </p:pic>
      <p:sp>
        <p:nvSpPr>
          <p:cNvPr id="83" name="Google Shape;83;p17"/>
          <p:cNvSpPr txBox="1"/>
          <p:nvPr>
            <p:ph type="title"/>
          </p:nvPr>
        </p:nvSpPr>
        <p:spPr>
          <a:xfrm>
            <a:off x="628650" y="1921727"/>
            <a:ext cx="68694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193E72"/>
              </a:buClr>
              <a:buSzPts val="3600"/>
              <a:buFont typeface="Arial"/>
              <a:buNone/>
              <a:defRPr sz="3600">
                <a:solidFill>
                  <a:srgbClr val="193E7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7"/>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5" name="Google Shape;85;p17"/>
          <p:cNvPicPr preferRelativeResize="0"/>
          <p:nvPr/>
        </p:nvPicPr>
        <p:blipFill rotWithShape="1">
          <a:blip r:embed="rId4">
            <a:alphaModFix/>
          </a:blip>
          <a:srcRect b="0" l="0" r="0" t="0"/>
          <a:stretch/>
        </p:blipFill>
        <p:spPr>
          <a:xfrm rot="-9311721">
            <a:off x="7623378" y="920972"/>
            <a:ext cx="1006706" cy="964255"/>
          </a:xfrm>
          <a:prstGeom prst="rect">
            <a:avLst/>
          </a:prstGeom>
          <a:noFill/>
          <a:ln>
            <a:noFill/>
          </a:ln>
        </p:spPr>
      </p:pic>
      <p:pic>
        <p:nvPicPr>
          <p:cNvPr id="86" name="Google Shape;86;p17"/>
          <p:cNvPicPr preferRelativeResize="0"/>
          <p:nvPr/>
        </p:nvPicPr>
        <p:blipFill rotWithShape="1">
          <a:blip r:embed="rId5">
            <a:alphaModFix/>
          </a:blip>
          <a:srcRect b="33146" l="8147" r="0" t="0"/>
          <a:stretch/>
        </p:blipFill>
        <p:spPr>
          <a:xfrm>
            <a:off x="1" y="3360495"/>
            <a:ext cx="2318387" cy="1783005"/>
          </a:xfrm>
          <a:prstGeom prst="rect">
            <a:avLst/>
          </a:prstGeom>
          <a:noFill/>
          <a:ln>
            <a:noFill/>
          </a:ln>
        </p:spPr>
      </p:pic>
      <p:pic>
        <p:nvPicPr>
          <p:cNvPr id="87" name="Google Shape;87;p17"/>
          <p:cNvPicPr preferRelativeResize="0"/>
          <p:nvPr/>
        </p:nvPicPr>
        <p:blipFill rotWithShape="1">
          <a:blip r:embed="rId6">
            <a:alphaModFix/>
          </a:blip>
          <a:srcRect b="0" l="0" r="0" t="0"/>
          <a:stretch/>
        </p:blipFill>
        <p:spPr>
          <a:xfrm>
            <a:off x="302891" y="257530"/>
            <a:ext cx="2916973" cy="29148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88" name="Shape 88"/>
        <p:cNvGrpSpPr/>
        <p:nvPr/>
      </p:nvGrpSpPr>
      <p:grpSpPr>
        <a:xfrm>
          <a:off x="0" y="0"/>
          <a:ext cx="0" cy="0"/>
          <a:chOff x="0" y="0"/>
          <a:chExt cx="0" cy="0"/>
        </a:xfrm>
      </p:grpSpPr>
      <p:pic>
        <p:nvPicPr>
          <p:cNvPr id="89" name="Google Shape;89;p18"/>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90" name="Google Shape;90;p18"/>
          <p:cNvPicPr preferRelativeResize="0"/>
          <p:nvPr/>
        </p:nvPicPr>
        <p:blipFill rotWithShape="1">
          <a:blip r:embed="rId3">
            <a:alphaModFix/>
          </a:blip>
          <a:srcRect b="-36687" l="0" r="6603" t="0"/>
          <a:stretch/>
        </p:blipFill>
        <p:spPr>
          <a:xfrm>
            <a:off x="301817" y="651700"/>
            <a:ext cx="8540382" cy="34289"/>
          </a:xfrm>
          <a:prstGeom prst="rect">
            <a:avLst/>
          </a:prstGeom>
          <a:noFill/>
          <a:ln>
            <a:noFill/>
          </a:ln>
        </p:spPr>
      </p:pic>
      <p:sp>
        <p:nvSpPr>
          <p:cNvPr id="91" name="Google Shape;91;p18"/>
          <p:cNvSpPr txBox="1"/>
          <p:nvPr>
            <p:ph type="title"/>
          </p:nvPr>
        </p:nvSpPr>
        <p:spPr>
          <a:xfrm>
            <a:off x="628650" y="1866516"/>
            <a:ext cx="7052400" cy="8502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193E72"/>
              </a:buClr>
              <a:buSzPts val="3600"/>
              <a:buFont typeface="Arial"/>
              <a:buNone/>
              <a:defRPr sz="3600">
                <a:solidFill>
                  <a:srgbClr val="193E7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Google Shape;92;p18"/>
          <p:cNvSpPr txBox="1"/>
          <p:nvPr>
            <p:ph idx="12" type="sldNum"/>
          </p:nvPr>
        </p:nvSpPr>
        <p:spPr>
          <a:xfrm>
            <a:off x="6457950" y="4767264"/>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sz="900">
                <a:solidFill>
                  <a:srgbClr val="193E72"/>
                </a:solidFill>
                <a:latin typeface="Arial"/>
                <a:ea typeface="Arial"/>
                <a:cs typeface="Arial"/>
                <a:sym typeface="Arial"/>
              </a:defRPr>
            </a:lvl1pPr>
            <a:lvl2pPr indent="0" lvl="1" marL="0" rtl="0" algn="r">
              <a:spcBef>
                <a:spcPts val="0"/>
              </a:spcBef>
              <a:buNone/>
              <a:defRPr sz="900">
                <a:solidFill>
                  <a:srgbClr val="193E72"/>
                </a:solidFill>
                <a:latin typeface="Arial"/>
                <a:ea typeface="Arial"/>
                <a:cs typeface="Arial"/>
                <a:sym typeface="Arial"/>
              </a:defRPr>
            </a:lvl2pPr>
            <a:lvl3pPr indent="0" lvl="2" marL="0" rtl="0" algn="r">
              <a:spcBef>
                <a:spcPts val="0"/>
              </a:spcBef>
              <a:buNone/>
              <a:defRPr sz="900">
                <a:solidFill>
                  <a:srgbClr val="193E72"/>
                </a:solidFill>
                <a:latin typeface="Arial"/>
                <a:ea typeface="Arial"/>
                <a:cs typeface="Arial"/>
                <a:sym typeface="Arial"/>
              </a:defRPr>
            </a:lvl3pPr>
            <a:lvl4pPr indent="0" lvl="3" marL="0" rtl="0" algn="r">
              <a:spcBef>
                <a:spcPts val="0"/>
              </a:spcBef>
              <a:buNone/>
              <a:defRPr sz="900">
                <a:solidFill>
                  <a:srgbClr val="193E72"/>
                </a:solidFill>
                <a:latin typeface="Arial"/>
                <a:ea typeface="Arial"/>
                <a:cs typeface="Arial"/>
                <a:sym typeface="Arial"/>
              </a:defRPr>
            </a:lvl4pPr>
            <a:lvl5pPr indent="0" lvl="4" marL="0" rtl="0" algn="r">
              <a:spcBef>
                <a:spcPts val="0"/>
              </a:spcBef>
              <a:buNone/>
              <a:defRPr sz="900">
                <a:solidFill>
                  <a:srgbClr val="193E72"/>
                </a:solidFill>
                <a:latin typeface="Arial"/>
                <a:ea typeface="Arial"/>
                <a:cs typeface="Arial"/>
                <a:sym typeface="Arial"/>
              </a:defRPr>
            </a:lvl5pPr>
            <a:lvl6pPr indent="0" lvl="5" marL="0" rtl="0" algn="r">
              <a:spcBef>
                <a:spcPts val="0"/>
              </a:spcBef>
              <a:buNone/>
              <a:defRPr sz="900">
                <a:solidFill>
                  <a:srgbClr val="193E72"/>
                </a:solidFill>
                <a:latin typeface="Arial"/>
                <a:ea typeface="Arial"/>
                <a:cs typeface="Arial"/>
                <a:sym typeface="Arial"/>
              </a:defRPr>
            </a:lvl6pPr>
            <a:lvl7pPr indent="0" lvl="6" marL="0" rtl="0" algn="r">
              <a:spcBef>
                <a:spcPts val="0"/>
              </a:spcBef>
              <a:buNone/>
              <a:defRPr sz="900">
                <a:solidFill>
                  <a:srgbClr val="193E72"/>
                </a:solidFill>
                <a:latin typeface="Arial"/>
                <a:ea typeface="Arial"/>
                <a:cs typeface="Arial"/>
                <a:sym typeface="Arial"/>
              </a:defRPr>
            </a:lvl7pPr>
            <a:lvl8pPr indent="0" lvl="7" marL="0" rtl="0" algn="r">
              <a:spcBef>
                <a:spcPts val="0"/>
              </a:spcBef>
              <a:buNone/>
              <a:defRPr sz="900">
                <a:solidFill>
                  <a:srgbClr val="193E72"/>
                </a:solidFill>
                <a:latin typeface="Arial"/>
                <a:ea typeface="Arial"/>
                <a:cs typeface="Arial"/>
                <a:sym typeface="Arial"/>
              </a:defRPr>
            </a:lvl8pPr>
            <a:lvl9pPr indent="0" lvl="8" marL="0" rtl="0" algn="r">
              <a:spcBef>
                <a:spcPts val="0"/>
              </a:spcBef>
              <a:buNone/>
              <a:defRPr sz="900">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3" name="Google Shape;93;p18"/>
          <p:cNvPicPr preferRelativeResize="0"/>
          <p:nvPr/>
        </p:nvPicPr>
        <p:blipFill rotWithShape="1">
          <a:blip r:embed="rId4">
            <a:alphaModFix/>
          </a:blip>
          <a:srcRect b="22342" l="34054" r="0" t="0"/>
          <a:stretch/>
        </p:blipFill>
        <p:spPr>
          <a:xfrm>
            <a:off x="0" y="3609104"/>
            <a:ext cx="1303022" cy="1534396"/>
          </a:xfrm>
          <a:prstGeom prst="rect">
            <a:avLst/>
          </a:prstGeom>
          <a:noFill/>
          <a:ln>
            <a:noFill/>
          </a:ln>
        </p:spPr>
      </p:pic>
      <p:pic>
        <p:nvPicPr>
          <p:cNvPr id="94" name="Google Shape;94;p18"/>
          <p:cNvPicPr preferRelativeResize="0"/>
          <p:nvPr/>
        </p:nvPicPr>
        <p:blipFill rotWithShape="1">
          <a:blip r:embed="rId5">
            <a:alphaModFix/>
          </a:blip>
          <a:srcRect b="0" l="0" r="0" t="0"/>
          <a:stretch/>
        </p:blipFill>
        <p:spPr>
          <a:xfrm rot="-5400000">
            <a:off x="7597094" y="1286187"/>
            <a:ext cx="1184405" cy="888304"/>
          </a:xfrm>
          <a:prstGeom prst="rect">
            <a:avLst/>
          </a:prstGeom>
          <a:noFill/>
          <a:ln>
            <a:noFill/>
          </a:ln>
        </p:spPr>
      </p:pic>
      <p:pic>
        <p:nvPicPr>
          <p:cNvPr id="95" name="Google Shape;95;p18"/>
          <p:cNvPicPr preferRelativeResize="0"/>
          <p:nvPr/>
        </p:nvPicPr>
        <p:blipFill rotWithShape="1">
          <a:blip r:embed="rId6">
            <a:alphaModFix/>
          </a:blip>
          <a:srcRect b="0" l="0" r="0" t="0"/>
          <a:stretch/>
        </p:blipFill>
        <p:spPr>
          <a:xfrm>
            <a:off x="302891" y="257530"/>
            <a:ext cx="2916973" cy="29148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6" name="Shape 96"/>
        <p:cNvGrpSpPr/>
        <p:nvPr/>
      </p:nvGrpSpPr>
      <p:grpSpPr>
        <a:xfrm>
          <a:off x="0" y="0"/>
          <a:ext cx="0" cy="0"/>
          <a:chOff x="0" y="0"/>
          <a:chExt cx="0" cy="0"/>
        </a:xfrm>
      </p:grpSpPr>
      <p:sp>
        <p:nvSpPr>
          <p:cNvPr id="97" name="Google Shape;97;p19"/>
          <p:cNvSpPr txBox="1"/>
          <p:nvPr>
            <p:ph idx="12" type="sldNum"/>
          </p:nvPr>
        </p:nvSpPr>
        <p:spPr>
          <a:xfrm>
            <a:off x="6951832" y="4805562"/>
            <a:ext cx="21336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1pPr>
            <a:lvl2pPr indent="0" lvl="1"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2pPr>
            <a:lvl3pPr indent="0" lvl="2"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3pPr>
            <a:lvl4pPr indent="0" lvl="3"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4pPr>
            <a:lvl5pPr indent="0" lvl="4"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5pPr>
            <a:lvl6pPr indent="0" lvl="5"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6pPr>
            <a:lvl7pPr indent="0" lvl="6"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7pPr>
            <a:lvl8pPr indent="0" lvl="7"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8pPr>
            <a:lvl9pPr indent="0" lvl="8" marL="0" marR="0" algn="r">
              <a:spcBef>
                <a:spcPts val="0"/>
              </a:spcBef>
              <a:buClr>
                <a:schemeClr val="accent6"/>
              </a:buClr>
              <a:buSzPts val="1000"/>
              <a:buFont typeface="Arial"/>
              <a:buNone/>
              <a:defRPr b="0" i="0" sz="1000" u="none" cap="none" strike="noStrike">
                <a:solidFill>
                  <a:schemeClr val="accent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8" name="Google Shape;98;p19"/>
          <p:cNvPicPr preferRelativeResize="0"/>
          <p:nvPr/>
        </p:nvPicPr>
        <p:blipFill rotWithShape="1">
          <a:blip r:embed="rId2">
            <a:alphaModFix/>
          </a:blip>
          <a:srcRect b="0" l="0" r="0" t="0"/>
          <a:stretch/>
        </p:blipFill>
        <p:spPr>
          <a:xfrm>
            <a:off x="8606359" y="74966"/>
            <a:ext cx="458976" cy="363873"/>
          </a:xfrm>
          <a:prstGeom prst="rect">
            <a:avLst/>
          </a:prstGeom>
          <a:noFill/>
          <a:ln>
            <a:noFill/>
          </a:ln>
        </p:spPr>
      </p:pic>
      <p:sp>
        <p:nvSpPr>
          <p:cNvPr id="99" name="Google Shape;99;p19"/>
          <p:cNvSpPr txBox="1"/>
          <p:nvPr>
            <p:ph type="title"/>
          </p:nvPr>
        </p:nvSpPr>
        <p:spPr>
          <a:xfrm>
            <a:off x="133160" y="110061"/>
            <a:ext cx="7466100" cy="328800"/>
          </a:xfrm>
          <a:prstGeom prst="rect">
            <a:avLst/>
          </a:prstGeom>
          <a:noFill/>
          <a:ln>
            <a:noFill/>
          </a:ln>
        </p:spPr>
        <p:txBody>
          <a:bodyPr anchorCtr="0" anchor="ctr" bIns="0" lIns="68575" spcFirstLastPara="1" rIns="68575"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0.jpg"/><Relationship Id="rId7" Type="http://schemas.openxmlformats.org/officeDocument/2006/relationships/image" Target="../media/image66.png"/><Relationship Id="rId8" Type="http://schemas.openxmlformats.org/officeDocument/2006/relationships/image" Target="../media/image6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0.jpg"/></Relationships>
</file>

<file path=ppt/slides/_rels/slide13.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20.jpg"/><Relationship Id="rId12" Type="http://schemas.openxmlformats.org/officeDocument/2006/relationships/image" Target="../media/image80.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4.jpg"/><Relationship Id="rId5" Type="http://schemas.openxmlformats.org/officeDocument/2006/relationships/hyperlink" Target="https://bepartofresearch.nihr.ac.uk/researchers-and-health-and-care-professionals/information-for-researchers/" TargetMode="External"/><Relationship Id="rId6" Type="http://schemas.openxmlformats.org/officeDocument/2006/relationships/hyperlink" Target="https://app.onlinesurveys.jisc.ac.uk/s/leeds/be-part-of-research-registry-study-registration-form" TargetMode="External"/><Relationship Id="rId7" Type="http://schemas.openxmlformats.org/officeDocument/2006/relationships/hyperlink" Target="https://app.onlinesurveys.jisc.ac.uk/s/leeds/be-part-of-research-registry-study-registration-form" TargetMode="External"/><Relationship Id="rId8" Type="http://schemas.openxmlformats.org/officeDocument/2006/relationships/hyperlink" Target="https://bepartofresearch.nihr.ac.uk/researchers-and-health-and-care-professionals/resourc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34.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0.jpg"/><Relationship Id="rId7"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36.png"/><Relationship Id="rId5" Type="http://schemas.openxmlformats.org/officeDocument/2006/relationships/image" Target="../media/image24.jpg"/><Relationship Id="rId6" Type="http://schemas.openxmlformats.org/officeDocument/2006/relationships/image" Target="../media/image20.jpg"/><Relationship Id="rId7" Type="http://schemas.openxmlformats.org/officeDocument/2006/relationships/image" Target="../media/image32.png"/><Relationship Id="rId8"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45.png"/><Relationship Id="rId5" Type="http://schemas.openxmlformats.org/officeDocument/2006/relationships/image" Target="../media/image24.jpg"/><Relationship Id="rId6" Type="http://schemas.openxmlformats.org/officeDocument/2006/relationships/image" Target="../media/image20.jpg"/><Relationship Id="rId7" Type="http://schemas.openxmlformats.org/officeDocument/2006/relationships/image" Target="../media/image43.png"/><Relationship Id="rId8"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0.jpg"/><Relationship Id="rId7" Type="http://schemas.openxmlformats.org/officeDocument/2006/relationships/image" Target="../media/image49.png"/><Relationship Id="rId8"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bepartofresearch.nihr.ac.uk/site-policies/terms-and-conditions/" TargetMode="External"/><Relationship Id="rId4" Type="http://schemas.openxmlformats.org/officeDocument/2006/relationships/image" Target="../media/image22.png"/><Relationship Id="rId5" Type="http://schemas.openxmlformats.org/officeDocument/2006/relationships/image" Target="../media/image29.png"/><Relationship Id="rId6" Type="http://schemas.openxmlformats.org/officeDocument/2006/relationships/image" Target="../media/image24.jpg"/><Relationship Id="rId7" Type="http://schemas.openxmlformats.org/officeDocument/2006/relationships/image" Target="../media/image20.jpg"/><Relationship Id="rId8"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app.onlinesurveys.jisc.ac.uk/s/leeds/be-part-of-research-registry-study-registration-form" TargetMode="External"/><Relationship Id="rId4" Type="http://schemas.openxmlformats.org/officeDocument/2006/relationships/image" Target="../media/image22.png"/><Relationship Id="rId5" Type="http://schemas.openxmlformats.org/officeDocument/2006/relationships/image" Target="../media/image29.png"/><Relationship Id="rId6" Type="http://schemas.openxmlformats.org/officeDocument/2006/relationships/image" Target="../media/image24.jpg"/><Relationship Id="rId7" Type="http://schemas.openxmlformats.org/officeDocument/2006/relationships/image" Target="../media/image20.jpg"/></Relationships>
</file>

<file path=ppt/slides/_rels/slide8.xml.rels><?xml version="1.0" encoding="UTF-8" standalone="yes"?><Relationships xmlns="http://schemas.openxmlformats.org/package/2006/relationships"><Relationship Id="rId10" Type="http://schemas.openxmlformats.org/officeDocument/2006/relationships/image" Target="../media/image56.png"/><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54.png"/><Relationship Id="rId5" Type="http://schemas.openxmlformats.org/officeDocument/2006/relationships/image" Target="../media/image22.png"/><Relationship Id="rId6" Type="http://schemas.openxmlformats.org/officeDocument/2006/relationships/image" Target="../media/image29.png"/><Relationship Id="rId7" Type="http://schemas.openxmlformats.org/officeDocument/2006/relationships/image" Target="../media/image24.jpg"/><Relationship Id="rId8"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24.jpg"/><Relationship Id="rId6" Type="http://schemas.openxmlformats.org/officeDocument/2006/relationships/image" Target="../media/image20.jpg"/><Relationship Id="rId7" Type="http://schemas.openxmlformats.org/officeDocument/2006/relationships/image" Target="../media/image63.png"/><Relationship Id="rId8"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3E72"/>
        </a:solidFill>
      </p:bgPr>
    </p:bg>
    <p:spTree>
      <p:nvGrpSpPr>
        <p:cNvPr id="103" name="Shape 103"/>
        <p:cNvGrpSpPr/>
        <p:nvPr/>
      </p:nvGrpSpPr>
      <p:grpSpPr>
        <a:xfrm>
          <a:off x="0" y="0"/>
          <a:ext cx="0" cy="0"/>
          <a:chOff x="0" y="0"/>
          <a:chExt cx="0" cy="0"/>
        </a:xfrm>
      </p:grpSpPr>
      <p:sp>
        <p:nvSpPr>
          <p:cNvPr id="104" name="Google Shape;104;p20"/>
          <p:cNvSpPr txBox="1"/>
          <p:nvPr>
            <p:ph type="ctrTitle"/>
          </p:nvPr>
        </p:nvSpPr>
        <p:spPr>
          <a:xfrm>
            <a:off x="702000" y="1571502"/>
            <a:ext cx="7740000" cy="90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GB" sz="5230">
                <a:solidFill>
                  <a:schemeClr val="lt1"/>
                </a:solidFill>
                <a:latin typeface="Lato"/>
                <a:ea typeface="Lato"/>
                <a:cs typeface="Lato"/>
                <a:sym typeface="Lato"/>
              </a:rPr>
              <a:t>Be Part of Research </a:t>
            </a:r>
            <a:endParaRPr b="1" sz="4960">
              <a:solidFill>
                <a:schemeClr val="lt1"/>
              </a:solidFill>
              <a:latin typeface="Lato"/>
              <a:ea typeface="Lato"/>
              <a:cs typeface="Lato"/>
              <a:sym typeface="Lato"/>
            </a:endParaRPr>
          </a:p>
        </p:txBody>
      </p:sp>
      <p:sp>
        <p:nvSpPr>
          <p:cNvPr id="105" name="Google Shape;105;p20"/>
          <p:cNvSpPr txBox="1"/>
          <p:nvPr>
            <p:ph idx="1" type="subTitle"/>
          </p:nvPr>
        </p:nvSpPr>
        <p:spPr>
          <a:xfrm>
            <a:off x="1553675" y="2713050"/>
            <a:ext cx="6301200" cy="1015800"/>
          </a:xfrm>
          <a:prstGeom prst="rect">
            <a:avLst/>
          </a:prstGeom>
        </p:spPr>
        <p:txBody>
          <a:bodyPr anchorCtr="0" anchor="t" bIns="91425" lIns="91425" spcFirstLastPara="1" rIns="91425" wrap="square" tIns="91425">
            <a:normAutofit fontScale="77500" lnSpcReduction="20000"/>
          </a:bodyPr>
          <a:lstStyle/>
          <a:p>
            <a:pPr indent="0" lvl="0" marL="0" rtl="0" algn="ctr">
              <a:lnSpc>
                <a:spcPct val="150000"/>
              </a:lnSpc>
              <a:spcBef>
                <a:spcPts val="0"/>
              </a:spcBef>
              <a:spcAft>
                <a:spcPts val="0"/>
              </a:spcAft>
              <a:buNone/>
            </a:pPr>
            <a:r>
              <a:t/>
            </a:r>
            <a:endParaRPr sz="2008">
              <a:solidFill>
                <a:schemeClr val="lt1"/>
              </a:solidFill>
              <a:latin typeface="Lato"/>
              <a:ea typeface="Lato"/>
              <a:cs typeface="Lato"/>
              <a:sym typeface="Lato"/>
            </a:endParaRPr>
          </a:p>
          <a:p>
            <a:pPr indent="0" lvl="0" marL="0" rtl="0" algn="ctr">
              <a:lnSpc>
                <a:spcPct val="150000"/>
              </a:lnSpc>
              <a:spcBef>
                <a:spcPts val="0"/>
              </a:spcBef>
              <a:spcAft>
                <a:spcPts val="0"/>
              </a:spcAft>
              <a:buNone/>
            </a:pPr>
            <a:r>
              <a:t/>
            </a:r>
            <a:endParaRPr sz="2008">
              <a:solidFill>
                <a:schemeClr val="lt1"/>
              </a:solidFill>
              <a:latin typeface="Lato"/>
              <a:ea typeface="Lato"/>
              <a:cs typeface="Lato"/>
              <a:sym typeface="Lato"/>
            </a:endParaRPr>
          </a:p>
          <a:p>
            <a:pPr indent="0" lvl="0" marL="0" rtl="0" algn="ctr">
              <a:lnSpc>
                <a:spcPct val="150000"/>
              </a:lnSpc>
              <a:spcBef>
                <a:spcPts val="0"/>
              </a:spcBef>
              <a:spcAft>
                <a:spcPts val="0"/>
              </a:spcAft>
              <a:buNone/>
            </a:pPr>
            <a:r>
              <a:t/>
            </a:r>
            <a:endParaRPr sz="1600">
              <a:solidFill>
                <a:schemeClr val="lt1"/>
              </a:solidFill>
              <a:latin typeface="Lato"/>
              <a:ea typeface="Lato"/>
              <a:cs typeface="Lato"/>
              <a:sym typeface="Lato"/>
            </a:endParaRPr>
          </a:p>
        </p:txBody>
      </p:sp>
      <p:sp>
        <p:nvSpPr>
          <p:cNvPr id="106" name="Google Shape;106;p20"/>
          <p:cNvSpPr/>
          <p:nvPr/>
        </p:nvSpPr>
        <p:spPr>
          <a:xfrm>
            <a:off x="6396700" y="4770350"/>
            <a:ext cx="92700" cy="21300"/>
          </a:xfrm>
          <a:prstGeom prst="triangle">
            <a:avLst>
              <a:gd fmla="val 50000" name="adj"/>
            </a:avLst>
          </a:prstGeom>
          <a:solidFill>
            <a:srgbClr val="193E72"/>
          </a:solidFill>
          <a:ln cap="flat" cmpd="sng" w="9525">
            <a:solidFill>
              <a:srgbClr val="193E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 name="Google Shape;107;p20"/>
          <p:cNvGrpSpPr/>
          <p:nvPr/>
        </p:nvGrpSpPr>
        <p:grpSpPr>
          <a:xfrm>
            <a:off x="0" y="3691394"/>
            <a:ext cx="1577844" cy="1452339"/>
            <a:chOff x="0" y="3054325"/>
            <a:chExt cx="2250527" cy="2089395"/>
          </a:xfrm>
        </p:grpSpPr>
        <p:pic>
          <p:nvPicPr>
            <p:cNvPr id="108" name="Google Shape;108;p20"/>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109" name="Google Shape;109;p20"/>
            <p:cNvGrpSpPr/>
            <p:nvPr/>
          </p:nvGrpSpPr>
          <p:grpSpPr>
            <a:xfrm>
              <a:off x="1079895" y="4442972"/>
              <a:ext cx="1170632" cy="700749"/>
              <a:chOff x="1079800" y="4303475"/>
              <a:chExt cx="1369000" cy="840025"/>
            </a:xfrm>
          </p:grpSpPr>
          <p:pic>
            <p:nvPicPr>
              <p:cNvPr id="110" name="Google Shape;110;p20"/>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111" name="Google Shape;111;p20"/>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2" name="Google Shape;112;p20"/>
          <p:cNvGrpSpPr/>
          <p:nvPr/>
        </p:nvGrpSpPr>
        <p:grpSpPr>
          <a:xfrm flipH="1">
            <a:off x="7566150" y="3691394"/>
            <a:ext cx="1577844" cy="1452339"/>
            <a:chOff x="0" y="3054325"/>
            <a:chExt cx="2250527" cy="2089395"/>
          </a:xfrm>
        </p:grpSpPr>
        <p:pic>
          <p:nvPicPr>
            <p:cNvPr id="113" name="Google Shape;113;p20"/>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114" name="Google Shape;114;p20"/>
            <p:cNvGrpSpPr/>
            <p:nvPr/>
          </p:nvGrpSpPr>
          <p:grpSpPr>
            <a:xfrm>
              <a:off x="1079895" y="4442972"/>
              <a:ext cx="1170632" cy="700749"/>
              <a:chOff x="1079800" y="4303475"/>
              <a:chExt cx="1369000" cy="840025"/>
            </a:xfrm>
          </p:grpSpPr>
          <p:pic>
            <p:nvPicPr>
              <p:cNvPr id="115" name="Google Shape;115;p20"/>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116" name="Google Shape;116;p20"/>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17" name="Google Shape;117;p20"/>
          <p:cNvPicPr preferRelativeResize="0"/>
          <p:nvPr/>
        </p:nvPicPr>
        <p:blipFill>
          <a:blip r:embed="rId5">
            <a:alphaModFix/>
          </a:blip>
          <a:stretch>
            <a:fillRect/>
          </a:stretch>
        </p:blipFill>
        <p:spPr>
          <a:xfrm>
            <a:off x="336100" y="152249"/>
            <a:ext cx="3099999" cy="902075"/>
          </a:xfrm>
          <a:prstGeom prst="rect">
            <a:avLst/>
          </a:prstGeom>
          <a:noFill/>
          <a:ln>
            <a:noFill/>
          </a:ln>
        </p:spPr>
      </p:pic>
      <p:pic>
        <p:nvPicPr>
          <p:cNvPr id="118" name="Google Shape;118;p20"/>
          <p:cNvPicPr preferRelativeResize="0"/>
          <p:nvPr/>
        </p:nvPicPr>
        <p:blipFill>
          <a:blip r:embed="rId6">
            <a:alphaModFix/>
          </a:blip>
          <a:stretch>
            <a:fillRect/>
          </a:stretch>
        </p:blipFill>
        <p:spPr>
          <a:xfrm>
            <a:off x="7755163" y="390239"/>
            <a:ext cx="1052725" cy="426100"/>
          </a:xfrm>
          <a:prstGeom prst="rect">
            <a:avLst/>
          </a:prstGeom>
          <a:noFill/>
          <a:ln>
            <a:noFill/>
          </a:ln>
        </p:spPr>
      </p:pic>
      <p:sp>
        <p:nvSpPr>
          <p:cNvPr id="119" name="Google Shape;119;p20"/>
          <p:cNvSpPr txBox="1"/>
          <p:nvPr/>
        </p:nvSpPr>
        <p:spPr>
          <a:xfrm>
            <a:off x="1284000" y="2791300"/>
            <a:ext cx="6576000" cy="13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900">
                <a:solidFill>
                  <a:schemeClr val="lt1"/>
                </a:solidFill>
                <a:latin typeface="Lato"/>
                <a:ea typeface="Lato"/>
                <a:cs typeface="Lato"/>
                <a:sym typeface="Lato"/>
              </a:rPr>
              <a:t>Ashley Minchin - Stakeholder Engagement Manager</a:t>
            </a:r>
            <a:br>
              <a:rPr b="1" lang="en-GB" sz="1900">
                <a:solidFill>
                  <a:schemeClr val="lt1"/>
                </a:solidFill>
                <a:latin typeface="Lato"/>
                <a:ea typeface="Lato"/>
                <a:cs typeface="Lato"/>
                <a:sym typeface="Lato"/>
              </a:rPr>
            </a:br>
            <a:r>
              <a:rPr lang="en-GB" sz="1600">
                <a:solidFill>
                  <a:schemeClr val="lt1"/>
                </a:solidFill>
                <a:latin typeface="Lato"/>
                <a:ea typeface="Lato"/>
                <a:cs typeface="Lato"/>
                <a:sym typeface="Lato"/>
              </a:rPr>
              <a:t>NIHR Research Delivery Network Coordinating Centre</a:t>
            </a:r>
            <a:br>
              <a:rPr lang="en-GB" sz="1900">
                <a:solidFill>
                  <a:schemeClr val="lt1"/>
                </a:solidFill>
                <a:latin typeface="Lato"/>
                <a:ea typeface="Lato"/>
                <a:cs typeface="Lato"/>
                <a:sym typeface="Lato"/>
              </a:rPr>
            </a:br>
            <a:br>
              <a:rPr lang="en-GB" sz="1900">
                <a:solidFill>
                  <a:schemeClr val="lt1"/>
                </a:solidFill>
                <a:latin typeface="Lato"/>
                <a:ea typeface="Lato"/>
                <a:cs typeface="Lato"/>
                <a:sym typeface="Lato"/>
              </a:rPr>
            </a:br>
            <a:r>
              <a:rPr lang="en-GB" sz="1900">
                <a:solidFill>
                  <a:schemeClr val="lt1"/>
                </a:solidFill>
                <a:latin typeface="Lato"/>
                <a:ea typeface="Lato"/>
                <a:cs typeface="Lato"/>
                <a:sym typeface="Lato"/>
              </a:rPr>
              <a:t> ashley.minchin@nihr.ac.uk</a:t>
            </a:r>
            <a:endParaRPr sz="19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29"/>
          <p:cNvGrpSpPr/>
          <p:nvPr/>
        </p:nvGrpSpPr>
        <p:grpSpPr>
          <a:xfrm flipH="1" rot="10800000">
            <a:off x="0" y="-7491"/>
            <a:ext cx="684160" cy="651265"/>
            <a:chOff x="0" y="3054325"/>
            <a:chExt cx="2250527" cy="2089395"/>
          </a:xfrm>
        </p:grpSpPr>
        <p:pic>
          <p:nvPicPr>
            <p:cNvPr id="256" name="Google Shape;256;p29"/>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257" name="Google Shape;257;p29"/>
            <p:cNvGrpSpPr/>
            <p:nvPr/>
          </p:nvGrpSpPr>
          <p:grpSpPr>
            <a:xfrm>
              <a:off x="1079895" y="4442972"/>
              <a:ext cx="1170632" cy="700749"/>
              <a:chOff x="1079800" y="4303475"/>
              <a:chExt cx="1369000" cy="840025"/>
            </a:xfrm>
          </p:grpSpPr>
          <p:pic>
            <p:nvPicPr>
              <p:cNvPr id="258" name="Google Shape;258;p29"/>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259" name="Google Shape;259;p29"/>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0" name="Google Shape;260;p29"/>
          <p:cNvSpPr txBox="1"/>
          <p:nvPr>
            <p:ph idx="4294967295" type="title"/>
          </p:nvPr>
        </p:nvSpPr>
        <p:spPr>
          <a:xfrm>
            <a:off x="903175" y="53250"/>
            <a:ext cx="8105400" cy="4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620">
                <a:solidFill>
                  <a:schemeClr val="lt1"/>
                </a:solidFill>
                <a:latin typeface="Lato"/>
                <a:ea typeface="Lato"/>
                <a:cs typeface="Lato"/>
                <a:sym typeface="Lato"/>
              </a:rPr>
              <a:t>Be Part of Research - studies</a:t>
            </a:r>
            <a:endParaRPr b="1" sz="2620">
              <a:solidFill>
                <a:schemeClr val="lt1"/>
              </a:solidFill>
              <a:latin typeface="Lato"/>
              <a:ea typeface="Lato"/>
              <a:cs typeface="Lato"/>
              <a:sym typeface="Lato"/>
            </a:endParaRPr>
          </a:p>
        </p:txBody>
      </p:sp>
      <p:pic>
        <p:nvPicPr>
          <p:cNvPr id="261" name="Google Shape;261;p29"/>
          <p:cNvPicPr preferRelativeResize="0"/>
          <p:nvPr/>
        </p:nvPicPr>
        <p:blipFill>
          <a:blip r:embed="rId5">
            <a:alphaModFix/>
          </a:blip>
          <a:stretch>
            <a:fillRect/>
          </a:stretch>
        </p:blipFill>
        <p:spPr>
          <a:xfrm>
            <a:off x="323300" y="4355050"/>
            <a:ext cx="1746801" cy="504949"/>
          </a:xfrm>
          <a:prstGeom prst="rect">
            <a:avLst/>
          </a:prstGeom>
          <a:noFill/>
          <a:ln>
            <a:noFill/>
          </a:ln>
        </p:spPr>
      </p:pic>
      <p:pic>
        <p:nvPicPr>
          <p:cNvPr id="262" name="Google Shape;262;p29"/>
          <p:cNvPicPr preferRelativeResize="0"/>
          <p:nvPr/>
        </p:nvPicPr>
        <p:blipFill>
          <a:blip r:embed="rId6">
            <a:alphaModFix/>
          </a:blip>
          <a:stretch>
            <a:fillRect/>
          </a:stretch>
        </p:blipFill>
        <p:spPr>
          <a:xfrm>
            <a:off x="8255120" y="4637375"/>
            <a:ext cx="552779" cy="222625"/>
          </a:xfrm>
          <a:prstGeom prst="rect">
            <a:avLst/>
          </a:prstGeom>
          <a:noFill/>
          <a:ln>
            <a:noFill/>
          </a:ln>
        </p:spPr>
      </p:pic>
      <p:sp>
        <p:nvSpPr>
          <p:cNvPr id="263" name="Google Shape;263;p29"/>
          <p:cNvSpPr txBox="1"/>
          <p:nvPr/>
        </p:nvSpPr>
        <p:spPr>
          <a:xfrm>
            <a:off x="1269925" y="3732163"/>
            <a:ext cx="6985200" cy="8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chemeClr val="dk1"/>
              </a:solidFill>
              <a:latin typeface="Roboto"/>
              <a:ea typeface="Roboto"/>
              <a:cs typeface="Roboto"/>
              <a:sym typeface="Roboto"/>
            </a:endParaRPr>
          </a:p>
          <a:p>
            <a:pPr indent="0" lvl="0" marL="0" rtl="0" algn="l">
              <a:spcBef>
                <a:spcPts val="0"/>
              </a:spcBef>
              <a:spcAft>
                <a:spcPts val="0"/>
              </a:spcAft>
              <a:buNone/>
            </a:pPr>
            <a:r>
              <a:t/>
            </a:r>
            <a:endParaRPr sz="1000">
              <a:solidFill>
                <a:srgbClr val="434343"/>
              </a:solidFill>
              <a:latin typeface="Roboto"/>
              <a:ea typeface="Roboto"/>
              <a:cs typeface="Roboto"/>
              <a:sym typeface="Roboto"/>
            </a:endParaRPr>
          </a:p>
          <a:p>
            <a:pPr indent="0" lvl="0" marL="0" rtl="0" algn="r">
              <a:lnSpc>
                <a:spcPct val="115000"/>
              </a:lnSpc>
              <a:spcBef>
                <a:spcPts val="0"/>
              </a:spcBef>
              <a:spcAft>
                <a:spcPts val="0"/>
              </a:spcAft>
              <a:buNone/>
            </a:pPr>
            <a:r>
              <a:t/>
            </a:r>
            <a:endParaRPr sz="10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chemeClr val="dk1"/>
              </a:solidFill>
            </a:endParaRPr>
          </a:p>
        </p:txBody>
      </p:sp>
      <p:pic>
        <p:nvPicPr>
          <p:cNvPr id="264" name="Google Shape;264;p29"/>
          <p:cNvPicPr preferRelativeResize="0"/>
          <p:nvPr/>
        </p:nvPicPr>
        <p:blipFill>
          <a:blip r:embed="rId7">
            <a:alphaModFix/>
          </a:blip>
          <a:stretch>
            <a:fillRect/>
          </a:stretch>
        </p:blipFill>
        <p:spPr>
          <a:xfrm>
            <a:off x="603175" y="1307774"/>
            <a:ext cx="6461259" cy="2972025"/>
          </a:xfrm>
          <a:prstGeom prst="rect">
            <a:avLst/>
          </a:prstGeom>
          <a:noFill/>
          <a:ln>
            <a:noFill/>
          </a:ln>
        </p:spPr>
      </p:pic>
      <p:pic>
        <p:nvPicPr>
          <p:cNvPr id="265" name="Google Shape;265;p29"/>
          <p:cNvPicPr preferRelativeResize="0"/>
          <p:nvPr/>
        </p:nvPicPr>
        <p:blipFill>
          <a:blip r:embed="rId8">
            <a:alphaModFix/>
          </a:blip>
          <a:stretch>
            <a:fillRect/>
          </a:stretch>
        </p:blipFill>
        <p:spPr>
          <a:xfrm>
            <a:off x="2636525" y="4624850"/>
            <a:ext cx="4638675" cy="247650"/>
          </a:xfrm>
          <a:prstGeom prst="rect">
            <a:avLst/>
          </a:prstGeom>
          <a:noFill/>
          <a:ln>
            <a:noFill/>
          </a:ln>
        </p:spPr>
      </p:pic>
      <p:sp>
        <p:nvSpPr>
          <p:cNvPr id="266" name="Google Shape;266;p29"/>
          <p:cNvSpPr txBox="1"/>
          <p:nvPr/>
        </p:nvSpPr>
        <p:spPr>
          <a:xfrm>
            <a:off x="603182" y="598938"/>
            <a:ext cx="840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rgbClr val="1A3E72"/>
                </a:solidFill>
                <a:latin typeface="Lato"/>
                <a:ea typeface="Lato"/>
                <a:cs typeface="Lato"/>
                <a:sym typeface="Lato"/>
              </a:rPr>
              <a:t>21</a:t>
            </a:r>
            <a:r>
              <a:rPr b="1" lang="en-GB" sz="2200">
                <a:solidFill>
                  <a:srgbClr val="1A3E72"/>
                </a:solidFill>
                <a:latin typeface="Lato"/>
                <a:ea typeface="Lato"/>
                <a:cs typeface="Lato"/>
                <a:sym typeface="Lato"/>
              </a:rPr>
              <a:t>% - </a:t>
            </a:r>
            <a:r>
              <a:rPr lang="en-GB" sz="1800">
                <a:solidFill>
                  <a:srgbClr val="1A3E72"/>
                </a:solidFill>
                <a:latin typeface="Lato"/>
                <a:ea typeface="Lato"/>
                <a:cs typeface="Lato"/>
                <a:sym typeface="Lato"/>
              </a:rPr>
              <a:t>Percentage of commercial study recruitment that has come from BPoR for studies on the portfolio using the service.</a:t>
            </a:r>
            <a:endParaRPr sz="100">
              <a:solidFill>
                <a:srgbClr val="1A3E7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p:nvPr/>
        </p:nvSpPr>
        <p:spPr>
          <a:xfrm rot="10800000">
            <a:off x="100" y="-7500"/>
            <a:ext cx="91455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txBox="1"/>
          <p:nvPr/>
        </p:nvSpPr>
        <p:spPr>
          <a:xfrm>
            <a:off x="575250" y="0"/>
            <a:ext cx="7830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GB" sz="2600">
                <a:solidFill>
                  <a:schemeClr val="lt1"/>
                </a:solidFill>
                <a:latin typeface="Lato"/>
                <a:ea typeface="Lato"/>
                <a:cs typeface="Lato"/>
                <a:sym typeface="Lato"/>
              </a:rPr>
              <a:t>Other projects /initiatives</a:t>
            </a:r>
            <a:endParaRPr b="1" sz="2600">
              <a:solidFill>
                <a:schemeClr val="lt1"/>
              </a:solidFill>
              <a:latin typeface="Lato"/>
              <a:ea typeface="Lato"/>
              <a:cs typeface="Lato"/>
              <a:sym typeface="Lato"/>
            </a:endParaRPr>
          </a:p>
        </p:txBody>
      </p:sp>
      <p:grpSp>
        <p:nvGrpSpPr>
          <p:cNvPr id="273" name="Google Shape;273;p30"/>
          <p:cNvGrpSpPr/>
          <p:nvPr/>
        </p:nvGrpSpPr>
        <p:grpSpPr>
          <a:xfrm flipH="1" rot="10800000">
            <a:off x="0" y="-7491"/>
            <a:ext cx="684160" cy="651265"/>
            <a:chOff x="0" y="3054325"/>
            <a:chExt cx="2250527" cy="2089395"/>
          </a:xfrm>
        </p:grpSpPr>
        <p:pic>
          <p:nvPicPr>
            <p:cNvPr id="274" name="Google Shape;274;p30"/>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275" name="Google Shape;275;p30"/>
            <p:cNvGrpSpPr/>
            <p:nvPr/>
          </p:nvGrpSpPr>
          <p:grpSpPr>
            <a:xfrm>
              <a:off x="1079895" y="4442972"/>
              <a:ext cx="1170632" cy="700749"/>
              <a:chOff x="1079800" y="4303475"/>
              <a:chExt cx="1369000" cy="840025"/>
            </a:xfrm>
          </p:grpSpPr>
          <p:pic>
            <p:nvPicPr>
              <p:cNvPr id="276" name="Google Shape;276;p30"/>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277" name="Google Shape;277;p30"/>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8" name="Google Shape;278;p30"/>
          <p:cNvSpPr txBox="1"/>
          <p:nvPr>
            <p:ph idx="1" type="body"/>
          </p:nvPr>
        </p:nvSpPr>
        <p:spPr>
          <a:xfrm>
            <a:off x="86775" y="603300"/>
            <a:ext cx="9058800" cy="3791100"/>
          </a:xfrm>
          <a:prstGeom prst="rect">
            <a:avLst/>
          </a:prstGeom>
        </p:spPr>
        <p:txBody>
          <a:bodyPr anchorCtr="0" anchor="t" bIns="54000" lIns="91425" spcFirstLastPara="1" rIns="91425" wrap="square" tIns="91425">
            <a:normAutofit/>
          </a:bodyPr>
          <a:lstStyle/>
          <a:p>
            <a:pPr indent="-335597" lvl="0" marL="457200" rtl="0" algn="l">
              <a:lnSpc>
                <a:spcPct val="95000"/>
              </a:lnSpc>
              <a:spcBef>
                <a:spcPts val="0"/>
              </a:spcBef>
              <a:spcAft>
                <a:spcPts val="0"/>
              </a:spcAft>
              <a:buClr>
                <a:srgbClr val="193E72"/>
              </a:buClr>
              <a:buSzPts val="1685"/>
              <a:buFont typeface="Lato"/>
              <a:buChar char="●"/>
            </a:pPr>
            <a:r>
              <a:rPr b="1" lang="en-GB" sz="1685">
                <a:solidFill>
                  <a:srgbClr val="193E72"/>
                </a:solidFill>
                <a:latin typeface="Lato"/>
                <a:ea typeface="Lato"/>
                <a:cs typeface="Lato"/>
                <a:sym typeface="Lato"/>
              </a:rPr>
              <a:t>GP text messaging </a:t>
            </a:r>
            <a:r>
              <a:rPr lang="en-GB" sz="1685">
                <a:solidFill>
                  <a:srgbClr val="193E72"/>
                </a:solidFill>
                <a:latin typeface="Lato"/>
                <a:ea typeface="Lato"/>
                <a:cs typeface="Lato"/>
                <a:sym typeface="Lato"/>
              </a:rPr>
              <a:t>- initial pilot with 50+ GP practices across 11 RRDNs . Impact to be reviewed with further expansion if it proves to be successful.</a:t>
            </a:r>
            <a:br>
              <a:rPr lang="en-GB" sz="1685">
                <a:solidFill>
                  <a:srgbClr val="193E72"/>
                </a:solidFill>
                <a:latin typeface="Lato"/>
                <a:ea typeface="Lato"/>
                <a:cs typeface="Lato"/>
                <a:sym typeface="Lato"/>
              </a:rPr>
            </a:br>
            <a:endParaRPr sz="1685">
              <a:solidFill>
                <a:srgbClr val="193E72"/>
              </a:solidFill>
              <a:latin typeface="Lato"/>
              <a:ea typeface="Lato"/>
              <a:cs typeface="Lato"/>
              <a:sym typeface="Lato"/>
            </a:endParaRPr>
          </a:p>
          <a:p>
            <a:pPr indent="-335597" lvl="0" marL="457200" rtl="0" algn="l">
              <a:lnSpc>
                <a:spcPct val="95000"/>
              </a:lnSpc>
              <a:spcBef>
                <a:spcPts val="0"/>
              </a:spcBef>
              <a:spcAft>
                <a:spcPts val="0"/>
              </a:spcAft>
              <a:buClr>
                <a:srgbClr val="193E72"/>
              </a:buClr>
              <a:buSzPts val="1685"/>
              <a:buFont typeface="Lato"/>
              <a:buChar char="●"/>
            </a:pPr>
            <a:r>
              <a:rPr b="1" lang="en-GB" sz="1685">
                <a:solidFill>
                  <a:srgbClr val="193E72"/>
                </a:solidFill>
                <a:latin typeface="Lato"/>
                <a:ea typeface="Lato"/>
                <a:cs typeface="Lato"/>
                <a:sym typeface="Lato"/>
              </a:rPr>
              <a:t>Stakeholder engagement</a:t>
            </a:r>
            <a:r>
              <a:rPr lang="en-GB" sz="1685">
                <a:solidFill>
                  <a:srgbClr val="193E72"/>
                </a:solidFill>
                <a:latin typeface="Lato"/>
                <a:ea typeface="Lato"/>
                <a:cs typeface="Lato"/>
                <a:sym typeface="Lato"/>
              </a:rPr>
              <a:t> - focus on charities, community groups to boost under-represented volunteer numbers and research companies to increase number and range of studies.</a:t>
            </a:r>
            <a:br>
              <a:rPr lang="en-GB" sz="1685">
                <a:solidFill>
                  <a:srgbClr val="193E72"/>
                </a:solidFill>
                <a:latin typeface="Lato"/>
                <a:ea typeface="Lato"/>
                <a:cs typeface="Lato"/>
                <a:sym typeface="Lato"/>
              </a:rPr>
            </a:br>
            <a:endParaRPr sz="1685">
              <a:solidFill>
                <a:srgbClr val="193E72"/>
              </a:solidFill>
              <a:latin typeface="Lato"/>
              <a:ea typeface="Lato"/>
              <a:cs typeface="Lato"/>
              <a:sym typeface="Lato"/>
            </a:endParaRPr>
          </a:p>
          <a:p>
            <a:pPr indent="-335597" lvl="0" marL="457200" rtl="0" algn="l">
              <a:lnSpc>
                <a:spcPct val="95000"/>
              </a:lnSpc>
              <a:spcBef>
                <a:spcPts val="0"/>
              </a:spcBef>
              <a:spcAft>
                <a:spcPts val="0"/>
              </a:spcAft>
              <a:buClr>
                <a:srgbClr val="193E72"/>
              </a:buClr>
              <a:buSzPts val="1685"/>
              <a:buFont typeface="Lato"/>
              <a:buChar char="●"/>
            </a:pPr>
            <a:r>
              <a:rPr b="1" lang="en-GB" sz="1685">
                <a:solidFill>
                  <a:srgbClr val="193E72"/>
                </a:solidFill>
                <a:latin typeface="Lato"/>
                <a:ea typeface="Lato"/>
                <a:cs typeface="Lato"/>
                <a:sym typeface="Lato"/>
              </a:rPr>
              <a:t>Integration with the NHS app </a:t>
            </a:r>
            <a:r>
              <a:rPr lang="en-GB" sz="1685">
                <a:solidFill>
                  <a:srgbClr val="193E72"/>
                </a:solidFill>
                <a:latin typeface="Lato"/>
                <a:ea typeface="Lato"/>
                <a:cs typeface="Lato"/>
                <a:sym typeface="Lato"/>
              </a:rPr>
              <a:t>- following commitments made in the NHS 10 Year Plan, discussions are underway with the app team to agree details, roadmap and timeline for this.</a:t>
            </a:r>
            <a:br>
              <a:rPr lang="en-GB" sz="1685">
                <a:solidFill>
                  <a:srgbClr val="193E72"/>
                </a:solidFill>
                <a:latin typeface="Lato"/>
                <a:ea typeface="Lato"/>
                <a:cs typeface="Lato"/>
                <a:sym typeface="Lato"/>
              </a:rPr>
            </a:br>
            <a:endParaRPr sz="1685">
              <a:solidFill>
                <a:srgbClr val="193E72"/>
              </a:solidFill>
              <a:latin typeface="Lato"/>
              <a:ea typeface="Lato"/>
              <a:cs typeface="Lato"/>
              <a:sym typeface="Lato"/>
            </a:endParaRPr>
          </a:p>
          <a:p>
            <a:pPr indent="-335597" lvl="0" marL="457200" rtl="0" algn="l">
              <a:lnSpc>
                <a:spcPct val="95000"/>
              </a:lnSpc>
              <a:spcBef>
                <a:spcPts val="0"/>
              </a:spcBef>
              <a:spcAft>
                <a:spcPts val="0"/>
              </a:spcAft>
              <a:buClr>
                <a:srgbClr val="193E72"/>
              </a:buClr>
              <a:buSzPts val="1685"/>
              <a:buFont typeface="Lato"/>
              <a:buChar char="●"/>
            </a:pPr>
            <a:r>
              <a:rPr b="1" lang="en-GB" sz="1685">
                <a:solidFill>
                  <a:srgbClr val="193E72"/>
                </a:solidFill>
                <a:latin typeface="Lato"/>
                <a:ea typeface="Lato"/>
                <a:cs typeface="Lato"/>
                <a:sym typeface="Lato"/>
              </a:rPr>
              <a:t>BSA </a:t>
            </a:r>
            <a:r>
              <a:rPr b="1" lang="en-GB" sz="1685">
                <a:solidFill>
                  <a:srgbClr val="193E72"/>
                </a:solidFill>
                <a:latin typeface="Lato"/>
                <a:ea typeface="Lato"/>
                <a:cs typeface="Lato"/>
                <a:sym typeface="Lato"/>
              </a:rPr>
              <a:t>project redeveloping BPoR and JDR</a:t>
            </a:r>
            <a:r>
              <a:rPr lang="en-GB" sz="1685">
                <a:solidFill>
                  <a:srgbClr val="193E72"/>
                </a:solidFill>
                <a:latin typeface="Lato"/>
                <a:ea typeface="Lato"/>
                <a:cs typeface="Lato"/>
                <a:sym typeface="Lato"/>
              </a:rPr>
              <a:t> - planning and groundworks phases complete. Technical development work due to start at end of Sept. Work will be ongoing throughout next year and into 2027. </a:t>
            </a:r>
            <a:endParaRPr sz="1685">
              <a:solidFill>
                <a:srgbClr val="193E72"/>
              </a:solidFill>
              <a:latin typeface="Lato"/>
              <a:ea typeface="Lato"/>
              <a:cs typeface="Lato"/>
              <a:sym typeface="Lato"/>
            </a:endParaRPr>
          </a:p>
        </p:txBody>
      </p:sp>
      <p:pic>
        <p:nvPicPr>
          <p:cNvPr id="279" name="Google Shape;279;p30"/>
          <p:cNvPicPr preferRelativeResize="0"/>
          <p:nvPr/>
        </p:nvPicPr>
        <p:blipFill>
          <a:blip r:embed="rId5">
            <a:alphaModFix/>
          </a:blip>
          <a:stretch>
            <a:fillRect/>
          </a:stretch>
        </p:blipFill>
        <p:spPr>
          <a:xfrm>
            <a:off x="323300" y="4355050"/>
            <a:ext cx="1746801" cy="504949"/>
          </a:xfrm>
          <a:prstGeom prst="rect">
            <a:avLst/>
          </a:prstGeom>
          <a:noFill/>
          <a:ln>
            <a:noFill/>
          </a:ln>
        </p:spPr>
      </p:pic>
      <p:pic>
        <p:nvPicPr>
          <p:cNvPr id="280" name="Google Shape;280;p30"/>
          <p:cNvPicPr preferRelativeResize="0"/>
          <p:nvPr/>
        </p:nvPicPr>
        <p:blipFill>
          <a:blip r:embed="rId6">
            <a:alphaModFix/>
          </a:blip>
          <a:stretch>
            <a:fillRect/>
          </a:stretch>
        </p:blipFill>
        <p:spPr>
          <a:xfrm>
            <a:off x="8255120" y="4637375"/>
            <a:ext cx="552779" cy="22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 name="Google Shape;286;p31"/>
          <p:cNvGrpSpPr/>
          <p:nvPr/>
        </p:nvGrpSpPr>
        <p:grpSpPr>
          <a:xfrm flipH="1" rot="10800000">
            <a:off x="0" y="-7491"/>
            <a:ext cx="684160" cy="651265"/>
            <a:chOff x="0" y="3054325"/>
            <a:chExt cx="2250527" cy="2089395"/>
          </a:xfrm>
        </p:grpSpPr>
        <p:pic>
          <p:nvPicPr>
            <p:cNvPr id="287" name="Google Shape;287;p31"/>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288" name="Google Shape;288;p31"/>
            <p:cNvGrpSpPr/>
            <p:nvPr/>
          </p:nvGrpSpPr>
          <p:grpSpPr>
            <a:xfrm>
              <a:off x="1079895" y="4442972"/>
              <a:ext cx="1170632" cy="700749"/>
              <a:chOff x="1079800" y="4303475"/>
              <a:chExt cx="1369000" cy="840025"/>
            </a:xfrm>
          </p:grpSpPr>
          <p:pic>
            <p:nvPicPr>
              <p:cNvPr id="289" name="Google Shape;289;p31"/>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290" name="Google Shape;290;p31"/>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1" name="Google Shape;291;p31"/>
          <p:cNvSpPr txBox="1"/>
          <p:nvPr>
            <p:ph idx="4294967295" type="title"/>
          </p:nvPr>
        </p:nvSpPr>
        <p:spPr>
          <a:xfrm>
            <a:off x="867025" y="0"/>
            <a:ext cx="7886700" cy="4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chemeClr val="lt1"/>
                </a:solidFill>
                <a:latin typeface="Lato"/>
                <a:ea typeface="Lato"/>
                <a:cs typeface="Lato"/>
                <a:sym typeface="Lato"/>
              </a:rPr>
              <a:t>Advancing health research together  </a:t>
            </a:r>
            <a:endParaRPr b="1" sz="2600">
              <a:solidFill>
                <a:schemeClr val="lt1"/>
              </a:solidFill>
              <a:latin typeface="Lato"/>
              <a:ea typeface="Lato"/>
              <a:cs typeface="Lato"/>
              <a:sym typeface="Lato"/>
            </a:endParaRPr>
          </a:p>
        </p:txBody>
      </p:sp>
      <p:sp>
        <p:nvSpPr>
          <p:cNvPr id="292" name="Google Shape;292;p31"/>
          <p:cNvSpPr txBox="1"/>
          <p:nvPr/>
        </p:nvSpPr>
        <p:spPr>
          <a:xfrm>
            <a:off x="333250" y="906825"/>
            <a:ext cx="8484600" cy="36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93E72"/>
                </a:solidFill>
                <a:latin typeface="Lato"/>
                <a:ea typeface="Lato"/>
                <a:cs typeface="Lato"/>
                <a:sym typeface="Lato"/>
              </a:rPr>
              <a:t>With your help, research can go further and faster:</a:t>
            </a:r>
            <a:endParaRPr b="1" sz="1800">
              <a:solidFill>
                <a:srgbClr val="193E72"/>
              </a:solidFill>
              <a:latin typeface="Lato"/>
              <a:ea typeface="Lato"/>
              <a:cs typeface="Lato"/>
              <a:sym typeface="Lato"/>
            </a:endParaRPr>
          </a:p>
          <a:p>
            <a:pPr indent="0" lvl="0" marL="0" rtl="0" algn="l">
              <a:spcBef>
                <a:spcPts val="0"/>
              </a:spcBef>
              <a:spcAft>
                <a:spcPts val="0"/>
              </a:spcAft>
              <a:buNone/>
            </a:pPr>
            <a:r>
              <a:t/>
            </a:r>
            <a:endParaRPr sz="1800">
              <a:solidFill>
                <a:srgbClr val="193E72"/>
              </a:solidFill>
              <a:latin typeface="Lato"/>
              <a:ea typeface="Lato"/>
              <a:cs typeface="Lato"/>
              <a:sym typeface="Lato"/>
            </a:endParaRPr>
          </a:p>
          <a:p>
            <a:pPr indent="-342900" lvl="0" marL="457200" rtl="0" algn="l">
              <a:spcBef>
                <a:spcPts val="0"/>
              </a:spcBef>
              <a:spcAft>
                <a:spcPts val="0"/>
              </a:spcAft>
              <a:buClr>
                <a:srgbClr val="193E72"/>
              </a:buClr>
              <a:buSzPts val="1800"/>
              <a:buFont typeface="Lato"/>
              <a:buChar char="●"/>
            </a:pPr>
            <a:r>
              <a:rPr lang="en-GB" sz="1800">
                <a:solidFill>
                  <a:srgbClr val="193E72"/>
                </a:solidFill>
                <a:latin typeface="Lato"/>
                <a:ea typeface="Lato"/>
                <a:cs typeface="Lato"/>
                <a:sym typeface="Lato"/>
              </a:rPr>
              <a:t>Help us to promote Be Part of Research across your channels, to any colleagues and to any service users you support.</a:t>
            </a:r>
            <a:endParaRPr sz="1800">
              <a:solidFill>
                <a:srgbClr val="193E72"/>
              </a:solidFill>
              <a:latin typeface="Lato"/>
              <a:ea typeface="Lato"/>
              <a:cs typeface="Lato"/>
              <a:sym typeface="Lato"/>
            </a:endParaRPr>
          </a:p>
          <a:p>
            <a:pPr indent="-342900" lvl="0" marL="457200" rtl="0" algn="l">
              <a:spcBef>
                <a:spcPts val="1000"/>
              </a:spcBef>
              <a:spcAft>
                <a:spcPts val="0"/>
              </a:spcAft>
              <a:buClr>
                <a:srgbClr val="193E72"/>
              </a:buClr>
              <a:buSzPts val="1800"/>
              <a:buFont typeface="Lato"/>
              <a:buChar char="●"/>
            </a:pPr>
            <a:r>
              <a:rPr lang="en-GB" sz="1800">
                <a:solidFill>
                  <a:srgbClr val="193E72"/>
                </a:solidFill>
                <a:latin typeface="Lato"/>
                <a:ea typeface="Lato"/>
                <a:cs typeface="Lato"/>
                <a:sym typeface="Lato"/>
              </a:rPr>
              <a:t>Recommend Be Part of Research to your researcher communities as a tool to support study recruitment</a:t>
            </a:r>
            <a:endParaRPr sz="1800">
              <a:solidFill>
                <a:srgbClr val="193E72"/>
              </a:solidFill>
              <a:latin typeface="Lato"/>
              <a:ea typeface="Lato"/>
              <a:cs typeface="Lato"/>
              <a:sym typeface="Lato"/>
            </a:endParaRPr>
          </a:p>
          <a:p>
            <a:pPr indent="-342900" lvl="1" marL="914400" rtl="0" algn="l">
              <a:spcBef>
                <a:spcPts val="1000"/>
              </a:spcBef>
              <a:spcAft>
                <a:spcPts val="0"/>
              </a:spcAft>
              <a:buClr>
                <a:srgbClr val="193E72"/>
              </a:buClr>
              <a:buSzPts val="1800"/>
              <a:buFont typeface="Lato"/>
              <a:buChar char="○"/>
            </a:pPr>
            <a:r>
              <a:rPr lang="en-GB" sz="1800">
                <a:solidFill>
                  <a:srgbClr val="193E72"/>
                </a:solidFill>
                <a:latin typeface="Lato"/>
                <a:ea typeface="Lato"/>
                <a:cs typeface="Lato"/>
                <a:sym typeface="Lato"/>
              </a:rPr>
              <a:t>Encourage them to register their study </a:t>
            </a:r>
            <a:endParaRPr sz="1800">
              <a:solidFill>
                <a:srgbClr val="193E72"/>
              </a:solidFill>
              <a:latin typeface="Lato"/>
              <a:ea typeface="Lato"/>
              <a:cs typeface="Lato"/>
              <a:sym typeface="Lato"/>
            </a:endParaRPr>
          </a:p>
          <a:p>
            <a:pPr indent="-342900" lvl="1" marL="914400" rtl="0" algn="l">
              <a:spcBef>
                <a:spcPts val="1000"/>
              </a:spcBef>
              <a:spcAft>
                <a:spcPts val="0"/>
              </a:spcAft>
              <a:buClr>
                <a:srgbClr val="193E72"/>
              </a:buClr>
              <a:buSzPts val="1800"/>
              <a:buFont typeface="Lato"/>
              <a:buChar char="○"/>
            </a:pPr>
            <a:r>
              <a:rPr lang="en-GB" sz="1800">
                <a:solidFill>
                  <a:srgbClr val="193E72"/>
                </a:solidFill>
                <a:latin typeface="Lato"/>
                <a:ea typeface="Lato"/>
                <a:cs typeface="Lato"/>
                <a:sym typeface="Lato"/>
              </a:rPr>
              <a:t>Encourage using BPoR as registry of choice for volunteers</a:t>
            </a:r>
            <a:endParaRPr sz="1800">
              <a:solidFill>
                <a:srgbClr val="193E72"/>
              </a:solidFill>
              <a:latin typeface="Lato"/>
              <a:ea typeface="Lato"/>
              <a:cs typeface="Lato"/>
              <a:sym typeface="Lato"/>
            </a:endParaRPr>
          </a:p>
          <a:p>
            <a:pPr indent="-342900" lvl="0" marL="457200" rtl="0" algn="l">
              <a:spcBef>
                <a:spcPts val="1000"/>
              </a:spcBef>
              <a:spcAft>
                <a:spcPts val="0"/>
              </a:spcAft>
              <a:buClr>
                <a:srgbClr val="193E72"/>
              </a:buClr>
              <a:buSzPts val="1800"/>
              <a:buFont typeface="Lato"/>
              <a:buChar char="●"/>
            </a:pPr>
            <a:r>
              <a:rPr lang="en-GB" sz="1800">
                <a:solidFill>
                  <a:srgbClr val="193E72"/>
                </a:solidFill>
                <a:latin typeface="Lato"/>
                <a:ea typeface="Lato"/>
                <a:cs typeface="Lato"/>
                <a:sym typeface="Lato"/>
              </a:rPr>
              <a:t>Help us to meet our strategic objectives and make research easy to access for all.</a:t>
            </a:r>
            <a:endParaRPr sz="1800">
              <a:solidFill>
                <a:srgbClr val="193E72"/>
              </a:solidFill>
              <a:latin typeface="Lato"/>
              <a:ea typeface="Lato"/>
              <a:cs typeface="Lato"/>
              <a:sym typeface="Lato"/>
            </a:endParaRPr>
          </a:p>
          <a:p>
            <a:pPr indent="0" lvl="0" marL="457200" rtl="0" algn="l">
              <a:spcBef>
                <a:spcPts val="1000"/>
              </a:spcBef>
              <a:spcAft>
                <a:spcPts val="1000"/>
              </a:spcAft>
              <a:buNone/>
            </a:pPr>
            <a:r>
              <a:t/>
            </a:r>
            <a:endParaRPr sz="1800">
              <a:solidFill>
                <a:srgbClr val="193E72"/>
              </a:solidFill>
              <a:latin typeface="Lato"/>
              <a:ea typeface="Lato"/>
              <a:cs typeface="Lato"/>
              <a:sym typeface="Lato"/>
            </a:endParaRPr>
          </a:p>
        </p:txBody>
      </p:sp>
      <p:pic>
        <p:nvPicPr>
          <p:cNvPr id="293" name="Google Shape;293;p31"/>
          <p:cNvPicPr preferRelativeResize="0"/>
          <p:nvPr/>
        </p:nvPicPr>
        <p:blipFill>
          <a:blip r:embed="rId5">
            <a:alphaModFix/>
          </a:blip>
          <a:stretch>
            <a:fillRect/>
          </a:stretch>
        </p:blipFill>
        <p:spPr>
          <a:xfrm>
            <a:off x="323300" y="4477700"/>
            <a:ext cx="1746801" cy="504949"/>
          </a:xfrm>
          <a:prstGeom prst="rect">
            <a:avLst/>
          </a:prstGeom>
          <a:noFill/>
          <a:ln>
            <a:noFill/>
          </a:ln>
        </p:spPr>
      </p:pic>
      <p:pic>
        <p:nvPicPr>
          <p:cNvPr id="294" name="Google Shape;294;p31"/>
          <p:cNvPicPr preferRelativeResize="0"/>
          <p:nvPr/>
        </p:nvPicPr>
        <p:blipFill>
          <a:blip r:embed="rId6">
            <a:alphaModFix/>
          </a:blip>
          <a:stretch>
            <a:fillRect/>
          </a:stretch>
        </p:blipFill>
        <p:spPr>
          <a:xfrm>
            <a:off x="8255120" y="4637375"/>
            <a:ext cx="552779" cy="222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32"/>
          <p:cNvGrpSpPr/>
          <p:nvPr/>
        </p:nvGrpSpPr>
        <p:grpSpPr>
          <a:xfrm flipH="1" rot="10800000">
            <a:off x="0" y="-7491"/>
            <a:ext cx="684160" cy="651265"/>
            <a:chOff x="0" y="3054325"/>
            <a:chExt cx="2250527" cy="2089395"/>
          </a:xfrm>
        </p:grpSpPr>
        <p:pic>
          <p:nvPicPr>
            <p:cNvPr id="301" name="Google Shape;301;p32"/>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302" name="Google Shape;302;p32"/>
            <p:cNvGrpSpPr/>
            <p:nvPr/>
          </p:nvGrpSpPr>
          <p:grpSpPr>
            <a:xfrm>
              <a:off x="1079895" y="4442972"/>
              <a:ext cx="1170632" cy="700749"/>
              <a:chOff x="1079800" y="4303475"/>
              <a:chExt cx="1369000" cy="840025"/>
            </a:xfrm>
          </p:grpSpPr>
          <p:pic>
            <p:nvPicPr>
              <p:cNvPr id="303" name="Google Shape;303;p32"/>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304" name="Google Shape;304;p32"/>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5" name="Google Shape;305;p32"/>
          <p:cNvSpPr txBox="1"/>
          <p:nvPr>
            <p:ph idx="4294967295" type="title"/>
          </p:nvPr>
        </p:nvSpPr>
        <p:spPr>
          <a:xfrm>
            <a:off x="867025" y="0"/>
            <a:ext cx="7886700" cy="4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chemeClr val="lt1"/>
                </a:solidFill>
                <a:latin typeface="Lato"/>
                <a:ea typeface="Lato"/>
                <a:cs typeface="Lato"/>
                <a:sym typeface="Lato"/>
              </a:rPr>
              <a:t>Useful  resources / links:</a:t>
            </a:r>
            <a:endParaRPr b="1" sz="2600">
              <a:solidFill>
                <a:schemeClr val="lt1"/>
              </a:solidFill>
              <a:latin typeface="Lato"/>
              <a:ea typeface="Lato"/>
              <a:cs typeface="Lato"/>
              <a:sym typeface="Lato"/>
            </a:endParaRPr>
          </a:p>
          <a:p>
            <a:pPr indent="0" lvl="0" marL="0" rtl="0" algn="l">
              <a:spcBef>
                <a:spcPts val="0"/>
              </a:spcBef>
              <a:spcAft>
                <a:spcPts val="0"/>
              </a:spcAft>
              <a:buNone/>
            </a:pPr>
            <a:r>
              <a:t/>
            </a:r>
            <a:endParaRPr b="1" sz="2600">
              <a:solidFill>
                <a:schemeClr val="lt1"/>
              </a:solidFill>
              <a:latin typeface="Lato"/>
              <a:ea typeface="Lato"/>
              <a:cs typeface="Lato"/>
              <a:sym typeface="Lato"/>
            </a:endParaRPr>
          </a:p>
          <a:p>
            <a:pPr indent="0" lvl="0" marL="0" rtl="0" algn="l">
              <a:spcBef>
                <a:spcPts val="0"/>
              </a:spcBef>
              <a:spcAft>
                <a:spcPts val="0"/>
              </a:spcAft>
              <a:buNone/>
            </a:pPr>
            <a:r>
              <a:t/>
            </a:r>
            <a:endParaRPr b="1" sz="2600">
              <a:solidFill>
                <a:schemeClr val="lt1"/>
              </a:solidFill>
              <a:latin typeface="Lato"/>
              <a:ea typeface="Lato"/>
              <a:cs typeface="Lato"/>
              <a:sym typeface="Lato"/>
            </a:endParaRPr>
          </a:p>
        </p:txBody>
      </p:sp>
      <p:sp>
        <p:nvSpPr>
          <p:cNvPr id="306" name="Google Shape;306;p32"/>
          <p:cNvSpPr txBox="1"/>
          <p:nvPr/>
        </p:nvSpPr>
        <p:spPr>
          <a:xfrm>
            <a:off x="37575" y="794925"/>
            <a:ext cx="5955900" cy="39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100"/>
              </a:spcBef>
              <a:spcAft>
                <a:spcPts val="0"/>
              </a:spcAft>
              <a:buClr>
                <a:schemeClr val="dk1"/>
              </a:buClr>
              <a:buSzPts val="1100"/>
              <a:buFont typeface="Arial"/>
              <a:buNone/>
            </a:pPr>
            <a:r>
              <a:t/>
            </a:r>
            <a:endParaRPr sz="1450">
              <a:solidFill>
                <a:schemeClr val="dk1"/>
              </a:solidFill>
            </a:endParaRPr>
          </a:p>
          <a:p>
            <a:pPr indent="0" lvl="0" marL="0" rtl="0" algn="l">
              <a:lnSpc>
                <a:spcPct val="115000"/>
              </a:lnSpc>
              <a:spcBef>
                <a:spcPts val="1100"/>
              </a:spcBef>
              <a:spcAft>
                <a:spcPts val="0"/>
              </a:spcAft>
              <a:buClr>
                <a:schemeClr val="dk1"/>
              </a:buClr>
              <a:buSzPts val="1100"/>
              <a:buFont typeface="Arial"/>
              <a:buNone/>
            </a:pPr>
            <a:r>
              <a:rPr lang="en-GB" sz="1450">
                <a:solidFill>
                  <a:schemeClr val="dk1"/>
                </a:solidFill>
              </a:rPr>
              <a:t>Information for researchers site page: </a:t>
            </a:r>
            <a:r>
              <a:rPr lang="en-GB" sz="1450" u="sng">
                <a:solidFill>
                  <a:schemeClr val="hlink"/>
                </a:solidFill>
                <a:hlinkClick r:id="rId5"/>
              </a:rPr>
              <a:t>https://bepartofresearch.nihr.ac.uk/researchers-and-health-and-care-professionals/information-for-researchers/</a:t>
            </a:r>
            <a:endParaRPr sz="145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4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450">
                <a:solidFill>
                  <a:schemeClr val="dk1"/>
                </a:solidFill>
              </a:rPr>
              <a:t>Be Part of Research Study Registration study form:</a:t>
            </a:r>
            <a:r>
              <a:rPr lang="en-GB" sz="1450">
                <a:solidFill>
                  <a:schemeClr val="dk1"/>
                </a:solidFill>
                <a:uFill>
                  <a:noFill/>
                </a:uFill>
                <a:hlinkClick r:id="rId6">
                  <a:extLst>
                    <a:ext uri="{A12FA001-AC4F-418D-AE19-62706E023703}">
                      <ahyp:hlinkClr val="tx"/>
                    </a:ext>
                  </a:extLst>
                </a:hlinkClick>
              </a:rPr>
              <a:t> </a:t>
            </a:r>
            <a:r>
              <a:rPr lang="en-GB" sz="1450" u="sng">
                <a:solidFill>
                  <a:schemeClr val="hlink"/>
                </a:solidFill>
                <a:hlinkClick r:id="rId7"/>
              </a:rPr>
              <a:t>https://app.onlinesurveys.jisc.ac.uk/s/leeds/be-part-of-research-registry-study-registration-form</a:t>
            </a:r>
            <a:endParaRPr sz="1450" u="sng">
              <a:solidFill>
                <a:schemeClr val="hlink"/>
              </a:solidFill>
            </a:endParaRPr>
          </a:p>
          <a:p>
            <a:pPr indent="0" lvl="0" marL="0" rtl="0" algn="l">
              <a:lnSpc>
                <a:spcPct val="115000"/>
              </a:lnSpc>
              <a:spcBef>
                <a:spcPts val="1100"/>
              </a:spcBef>
              <a:spcAft>
                <a:spcPts val="0"/>
              </a:spcAft>
              <a:buClr>
                <a:schemeClr val="dk1"/>
              </a:buClr>
              <a:buSzPts val="1100"/>
              <a:buFont typeface="Arial"/>
              <a:buNone/>
            </a:pPr>
            <a:r>
              <a:rPr lang="en-GB" sz="1450">
                <a:solidFill>
                  <a:schemeClr val="dk1"/>
                </a:solidFill>
              </a:rPr>
              <a:t>How to order materials, posters etc:  </a:t>
            </a:r>
            <a:br>
              <a:rPr lang="en-GB" sz="1450">
                <a:solidFill>
                  <a:schemeClr val="dk1"/>
                </a:solidFill>
              </a:rPr>
            </a:br>
            <a:r>
              <a:rPr lang="en-GB" sz="1450" u="sng">
                <a:solidFill>
                  <a:schemeClr val="hlink"/>
                </a:solidFill>
                <a:hlinkClick r:id="rId8"/>
              </a:rPr>
              <a:t>Resources and materials - Be Part of Research</a:t>
            </a:r>
            <a:endParaRPr sz="1450" u="sng">
              <a:solidFill>
                <a:schemeClr val="hlink"/>
              </a:solidFill>
            </a:endParaRPr>
          </a:p>
          <a:p>
            <a:pPr indent="0" lvl="0" marL="0" rtl="0" algn="l">
              <a:lnSpc>
                <a:spcPct val="115000"/>
              </a:lnSpc>
              <a:spcBef>
                <a:spcPts val="1100"/>
              </a:spcBef>
              <a:spcAft>
                <a:spcPts val="0"/>
              </a:spcAft>
              <a:buClr>
                <a:schemeClr val="dk1"/>
              </a:buClr>
              <a:buSzPts val="1100"/>
              <a:buFont typeface="Arial"/>
              <a:buNone/>
            </a:pPr>
            <a:r>
              <a:t/>
            </a:r>
            <a:endParaRPr sz="1050">
              <a:solidFill>
                <a:schemeClr val="dk1"/>
              </a:solidFill>
            </a:endParaRPr>
          </a:p>
          <a:p>
            <a:pPr indent="0" lvl="0" marL="0" rtl="0" algn="l">
              <a:spcBef>
                <a:spcPts val="0"/>
              </a:spcBef>
              <a:spcAft>
                <a:spcPts val="0"/>
              </a:spcAft>
              <a:buNone/>
            </a:pPr>
            <a:r>
              <a:rPr lang="en-GB" sz="1050">
                <a:solidFill>
                  <a:schemeClr val="dk1"/>
                </a:solidFill>
              </a:rPr>
              <a:t> </a:t>
            </a:r>
            <a:endParaRPr/>
          </a:p>
        </p:txBody>
      </p:sp>
      <p:pic>
        <p:nvPicPr>
          <p:cNvPr id="307" name="Google Shape;307;p32"/>
          <p:cNvPicPr preferRelativeResize="0"/>
          <p:nvPr/>
        </p:nvPicPr>
        <p:blipFill>
          <a:blip r:embed="rId9">
            <a:alphaModFix/>
          </a:blip>
          <a:stretch>
            <a:fillRect/>
          </a:stretch>
        </p:blipFill>
        <p:spPr>
          <a:xfrm>
            <a:off x="323300" y="4477700"/>
            <a:ext cx="1746801" cy="504949"/>
          </a:xfrm>
          <a:prstGeom prst="rect">
            <a:avLst/>
          </a:prstGeom>
          <a:noFill/>
          <a:ln>
            <a:noFill/>
          </a:ln>
        </p:spPr>
      </p:pic>
      <p:pic>
        <p:nvPicPr>
          <p:cNvPr id="308" name="Google Shape;308;p32"/>
          <p:cNvPicPr preferRelativeResize="0"/>
          <p:nvPr/>
        </p:nvPicPr>
        <p:blipFill>
          <a:blip r:embed="rId10">
            <a:alphaModFix/>
          </a:blip>
          <a:stretch>
            <a:fillRect/>
          </a:stretch>
        </p:blipFill>
        <p:spPr>
          <a:xfrm>
            <a:off x="8255120" y="4637375"/>
            <a:ext cx="552779" cy="222625"/>
          </a:xfrm>
          <a:prstGeom prst="rect">
            <a:avLst/>
          </a:prstGeom>
          <a:noFill/>
          <a:ln>
            <a:noFill/>
          </a:ln>
        </p:spPr>
      </p:pic>
      <p:pic>
        <p:nvPicPr>
          <p:cNvPr id="309" name="Google Shape;309;p32"/>
          <p:cNvPicPr preferRelativeResize="0"/>
          <p:nvPr/>
        </p:nvPicPr>
        <p:blipFill>
          <a:blip r:embed="rId11">
            <a:alphaModFix/>
          </a:blip>
          <a:stretch>
            <a:fillRect/>
          </a:stretch>
        </p:blipFill>
        <p:spPr>
          <a:xfrm>
            <a:off x="6303450" y="2694150"/>
            <a:ext cx="2738850" cy="1757200"/>
          </a:xfrm>
          <a:prstGeom prst="rect">
            <a:avLst/>
          </a:prstGeom>
          <a:noFill/>
          <a:ln>
            <a:noFill/>
          </a:ln>
        </p:spPr>
      </p:pic>
      <p:pic>
        <p:nvPicPr>
          <p:cNvPr id="310" name="Google Shape;310;p32"/>
          <p:cNvPicPr preferRelativeResize="0"/>
          <p:nvPr/>
        </p:nvPicPr>
        <p:blipFill>
          <a:blip r:embed="rId12">
            <a:alphaModFix/>
          </a:blip>
          <a:stretch>
            <a:fillRect/>
          </a:stretch>
        </p:blipFill>
        <p:spPr>
          <a:xfrm>
            <a:off x="6145875" y="744900"/>
            <a:ext cx="2588804" cy="1796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3E72"/>
        </a:solidFill>
      </p:bgPr>
    </p:bg>
    <p:spTree>
      <p:nvGrpSpPr>
        <p:cNvPr id="314" name="Shape 314"/>
        <p:cNvGrpSpPr/>
        <p:nvPr/>
      </p:nvGrpSpPr>
      <p:grpSpPr>
        <a:xfrm>
          <a:off x="0" y="0"/>
          <a:ext cx="0" cy="0"/>
          <a:chOff x="0" y="0"/>
          <a:chExt cx="0" cy="0"/>
        </a:xfrm>
      </p:grpSpPr>
      <p:sp>
        <p:nvSpPr>
          <p:cNvPr id="315" name="Google Shape;315;p33"/>
          <p:cNvSpPr txBox="1"/>
          <p:nvPr>
            <p:ph type="ctrTitle"/>
          </p:nvPr>
        </p:nvSpPr>
        <p:spPr>
          <a:xfrm>
            <a:off x="702000" y="1447849"/>
            <a:ext cx="7740000" cy="1243800"/>
          </a:xfrm>
          <a:prstGeom prst="rect">
            <a:avLst/>
          </a:prstGeom>
        </p:spPr>
        <p:txBody>
          <a:bodyPr anchorCtr="0" anchor="b" bIns="91425" lIns="91425" spcFirstLastPara="1" rIns="91425" wrap="square" tIns="91425">
            <a:noAutofit/>
          </a:bodyPr>
          <a:lstStyle/>
          <a:p>
            <a:pPr indent="0" lvl="0" marL="0" rtl="0" algn="ctr">
              <a:spcBef>
                <a:spcPts val="0"/>
              </a:spcBef>
              <a:spcAft>
                <a:spcPts val="1000"/>
              </a:spcAft>
              <a:buNone/>
            </a:pPr>
            <a:r>
              <a:rPr lang="en-GB" sz="4800">
                <a:solidFill>
                  <a:schemeClr val="lt1"/>
                </a:solidFill>
                <a:latin typeface="Lato"/>
                <a:ea typeface="Lato"/>
                <a:cs typeface="Lato"/>
                <a:sym typeface="Lato"/>
              </a:rPr>
              <a:t>Thank you for listening</a:t>
            </a:r>
            <a:endParaRPr sz="4800">
              <a:solidFill>
                <a:schemeClr val="lt1"/>
              </a:solidFill>
              <a:latin typeface="Lato"/>
              <a:ea typeface="Lato"/>
              <a:cs typeface="Lato"/>
              <a:sym typeface="Lato"/>
            </a:endParaRPr>
          </a:p>
        </p:txBody>
      </p:sp>
      <p:sp>
        <p:nvSpPr>
          <p:cNvPr id="316" name="Google Shape;316;p33"/>
          <p:cNvSpPr/>
          <p:nvPr/>
        </p:nvSpPr>
        <p:spPr>
          <a:xfrm>
            <a:off x="6396700" y="4770350"/>
            <a:ext cx="92700" cy="21300"/>
          </a:xfrm>
          <a:prstGeom prst="triangle">
            <a:avLst>
              <a:gd fmla="val 50000" name="adj"/>
            </a:avLst>
          </a:prstGeom>
          <a:solidFill>
            <a:srgbClr val="193E72"/>
          </a:solidFill>
          <a:ln cap="flat" cmpd="sng" w="9525">
            <a:solidFill>
              <a:srgbClr val="193E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 name="Google Shape;317;p33"/>
          <p:cNvGrpSpPr/>
          <p:nvPr/>
        </p:nvGrpSpPr>
        <p:grpSpPr>
          <a:xfrm>
            <a:off x="0" y="3691394"/>
            <a:ext cx="1577844" cy="1452339"/>
            <a:chOff x="0" y="3054325"/>
            <a:chExt cx="2250527" cy="2089395"/>
          </a:xfrm>
        </p:grpSpPr>
        <p:pic>
          <p:nvPicPr>
            <p:cNvPr id="318" name="Google Shape;318;p33"/>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319" name="Google Shape;319;p33"/>
            <p:cNvGrpSpPr/>
            <p:nvPr/>
          </p:nvGrpSpPr>
          <p:grpSpPr>
            <a:xfrm>
              <a:off x="1079895" y="4442972"/>
              <a:ext cx="1170632" cy="700749"/>
              <a:chOff x="1079800" y="4303475"/>
              <a:chExt cx="1369000" cy="840025"/>
            </a:xfrm>
          </p:grpSpPr>
          <p:pic>
            <p:nvPicPr>
              <p:cNvPr id="320" name="Google Shape;320;p33"/>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321" name="Google Shape;321;p33"/>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2" name="Google Shape;322;p33"/>
          <p:cNvGrpSpPr/>
          <p:nvPr/>
        </p:nvGrpSpPr>
        <p:grpSpPr>
          <a:xfrm flipH="1">
            <a:off x="7566150" y="3691394"/>
            <a:ext cx="1577844" cy="1452339"/>
            <a:chOff x="0" y="3054325"/>
            <a:chExt cx="2250527" cy="2089395"/>
          </a:xfrm>
        </p:grpSpPr>
        <p:pic>
          <p:nvPicPr>
            <p:cNvPr id="323" name="Google Shape;323;p33"/>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324" name="Google Shape;324;p33"/>
            <p:cNvGrpSpPr/>
            <p:nvPr/>
          </p:nvGrpSpPr>
          <p:grpSpPr>
            <a:xfrm>
              <a:off x="1079895" y="4442972"/>
              <a:ext cx="1170632" cy="700749"/>
              <a:chOff x="1079800" y="4303475"/>
              <a:chExt cx="1369000" cy="840025"/>
            </a:xfrm>
          </p:grpSpPr>
          <p:pic>
            <p:nvPicPr>
              <p:cNvPr id="325" name="Google Shape;325;p33"/>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326" name="Google Shape;326;p33"/>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27" name="Google Shape;327;p33"/>
          <p:cNvPicPr preferRelativeResize="0"/>
          <p:nvPr/>
        </p:nvPicPr>
        <p:blipFill>
          <a:blip r:embed="rId5">
            <a:alphaModFix/>
          </a:blip>
          <a:stretch>
            <a:fillRect/>
          </a:stretch>
        </p:blipFill>
        <p:spPr>
          <a:xfrm>
            <a:off x="336100" y="152249"/>
            <a:ext cx="3099999" cy="902075"/>
          </a:xfrm>
          <a:prstGeom prst="rect">
            <a:avLst/>
          </a:prstGeom>
          <a:noFill/>
          <a:ln>
            <a:noFill/>
          </a:ln>
        </p:spPr>
      </p:pic>
      <p:pic>
        <p:nvPicPr>
          <p:cNvPr id="328" name="Google Shape;328;p33"/>
          <p:cNvPicPr preferRelativeResize="0"/>
          <p:nvPr/>
        </p:nvPicPr>
        <p:blipFill>
          <a:blip r:embed="rId6">
            <a:alphaModFix/>
          </a:blip>
          <a:stretch>
            <a:fillRect/>
          </a:stretch>
        </p:blipFill>
        <p:spPr>
          <a:xfrm>
            <a:off x="7755163" y="390239"/>
            <a:ext cx="1052725" cy="426100"/>
          </a:xfrm>
          <a:prstGeom prst="rect">
            <a:avLst/>
          </a:prstGeom>
          <a:noFill/>
          <a:ln>
            <a:noFill/>
          </a:ln>
        </p:spPr>
      </p:pic>
      <p:sp>
        <p:nvSpPr>
          <p:cNvPr id="329" name="Google Shape;329;p33"/>
          <p:cNvSpPr txBox="1"/>
          <p:nvPr/>
        </p:nvSpPr>
        <p:spPr>
          <a:xfrm>
            <a:off x="1284000" y="2791300"/>
            <a:ext cx="65760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100">
                <a:solidFill>
                  <a:schemeClr val="lt1"/>
                </a:solidFill>
                <a:latin typeface="Lato"/>
                <a:ea typeface="Lato"/>
                <a:cs typeface="Lato"/>
                <a:sym typeface="Lato"/>
              </a:rPr>
              <a:t>Contact details - ashley.minchin@nihr.ac.uk</a:t>
            </a:r>
            <a:endParaRPr b="1" sz="31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4294967295" type="body"/>
          </p:nvPr>
        </p:nvSpPr>
        <p:spPr>
          <a:xfrm>
            <a:off x="132075" y="844100"/>
            <a:ext cx="5563200" cy="3557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A service:</a:t>
            </a:r>
            <a:endParaRPr b="1" sz="1600">
              <a:solidFill>
                <a:srgbClr val="1A3E72"/>
              </a:solidFill>
              <a:latin typeface="Lato"/>
              <a:ea typeface="Lato"/>
              <a:cs typeface="Lato"/>
              <a:sym typeface="Lato"/>
            </a:endParaRPr>
          </a:p>
          <a:p>
            <a:pPr indent="-330200" lvl="1" marL="914400" rtl="0" algn="l">
              <a:lnSpc>
                <a:spcPct val="115000"/>
              </a:lnSpc>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To help the public to learn about taking part in health and social care research</a:t>
            </a:r>
            <a:endParaRPr sz="1600">
              <a:solidFill>
                <a:srgbClr val="1A3E72"/>
              </a:solidFill>
              <a:latin typeface="Lato"/>
              <a:ea typeface="Lato"/>
              <a:cs typeface="Lato"/>
              <a:sym typeface="Lato"/>
            </a:endParaRPr>
          </a:p>
          <a:p>
            <a:pPr indent="-330200" lvl="1" marL="914400" rtl="0" algn="l">
              <a:lnSpc>
                <a:spcPct val="115000"/>
              </a:lnSpc>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To enable people to search for and find out about studies they can take part in</a:t>
            </a:r>
            <a:endParaRPr sz="1600">
              <a:solidFill>
                <a:srgbClr val="1A3E72"/>
              </a:solidFill>
              <a:latin typeface="Lato"/>
              <a:ea typeface="Lato"/>
              <a:cs typeface="Lato"/>
              <a:sym typeface="Lato"/>
            </a:endParaRPr>
          </a:p>
          <a:p>
            <a:pPr indent="-330200" lvl="1" marL="914400" rtl="0" algn="l">
              <a:lnSpc>
                <a:spcPct val="115000"/>
              </a:lnSpc>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For the public to register to be contacted about studies into conditions they are interested in</a:t>
            </a:r>
            <a:endParaRPr sz="1600">
              <a:solidFill>
                <a:srgbClr val="1A3E72"/>
              </a:solidFill>
              <a:latin typeface="Lato"/>
              <a:ea typeface="Lato"/>
              <a:cs typeface="Lato"/>
              <a:sym typeface="Lato"/>
            </a:endParaRPr>
          </a:p>
          <a:p>
            <a:pPr indent="-330200" lvl="1" marL="914400" rtl="0" algn="l">
              <a:lnSpc>
                <a:spcPct val="115000"/>
              </a:lnSpc>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For researchers to recruit volunteers into their studies</a:t>
            </a:r>
            <a:endParaRPr sz="1600">
              <a:solidFill>
                <a:srgbClr val="1A3E72"/>
              </a:solidFill>
              <a:latin typeface="Lato"/>
              <a:ea typeface="Lato"/>
              <a:cs typeface="Lato"/>
              <a:sym typeface="Lato"/>
            </a:endParaRPr>
          </a:p>
          <a:p>
            <a:pPr indent="-330200" lvl="0" marL="457200" rtl="0" algn="l">
              <a:lnSpc>
                <a:spcPct val="115000"/>
              </a:lnSpc>
              <a:spcBef>
                <a:spcPts val="0"/>
              </a:spcBef>
              <a:spcAft>
                <a:spcPts val="1000"/>
              </a:spcAft>
              <a:buClr>
                <a:srgbClr val="1A3E72"/>
              </a:buClr>
              <a:buSzPts val="1600"/>
              <a:buFont typeface="Lato"/>
              <a:buChar char="●"/>
            </a:pPr>
            <a:r>
              <a:rPr b="1" lang="en-GB" sz="1600">
                <a:solidFill>
                  <a:srgbClr val="1A3E72"/>
                </a:solidFill>
                <a:latin typeface="Lato"/>
                <a:ea typeface="Lato"/>
                <a:cs typeface="Lato"/>
                <a:sym typeface="Lato"/>
              </a:rPr>
              <a:t>Be Part of Research will become an integral service to increase the number of people taking part in research</a:t>
            </a:r>
            <a:endParaRPr b="1" sz="1600">
              <a:solidFill>
                <a:srgbClr val="1A3E72"/>
              </a:solidFill>
              <a:latin typeface="Lato"/>
              <a:ea typeface="Lato"/>
              <a:cs typeface="Lato"/>
              <a:sym typeface="Lato"/>
            </a:endParaRPr>
          </a:p>
        </p:txBody>
      </p:sp>
      <p:sp>
        <p:nvSpPr>
          <p:cNvPr id="125" name="Google Shape;125;p21"/>
          <p:cNvSpPr/>
          <p:nvPr/>
        </p:nvSpPr>
        <p:spPr>
          <a:xfrm rot="10800000">
            <a:off x="100" y="-7500"/>
            <a:ext cx="91455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1"/>
          <p:cNvSpPr txBox="1"/>
          <p:nvPr/>
        </p:nvSpPr>
        <p:spPr>
          <a:xfrm>
            <a:off x="575250" y="0"/>
            <a:ext cx="7830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GB" sz="2600">
                <a:solidFill>
                  <a:schemeClr val="lt1"/>
                </a:solidFill>
                <a:latin typeface="Lato"/>
                <a:ea typeface="Lato"/>
                <a:cs typeface="Lato"/>
                <a:sym typeface="Lato"/>
              </a:rPr>
              <a:t>What is Be Part of Research?</a:t>
            </a:r>
            <a:endParaRPr b="1" sz="2600">
              <a:solidFill>
                <a:schemeClr val="lt1"/>
              </a:solidFill>
              <a:latin typeface="Lato"/>
              <a:ea typeface="Lato"/>
              <a:cs typeface="Lato"/>
              <a:sym typeface="Lato"/>
            </a:endParaRPr>
          </a:p>
        </p:txBody>
      </p:sp>
      <p:grpSp>
        <p:nvGrpSpPr>
          <p:cNvPr id="127" name="Google Shape;127;p21"/>
          <p:cNvGrpSpPr/>
          <p:nvPr/>
        </p:nvGrpSpPr>
        <p:grpSpPr>
          <a:xfrm flipH="1" rot="10800000">
            <a:off x="0" y="-7491"/>
            <a:ext cx="684160" cy="651265"/>
            <a:chOff x="0" y="3054325"/>
            <a:chExt cx="2250527" cy="2089395"/>
          </a:xfrm>
        </p:grpSpPr>
        <p:pic>
          <p:nvPicPr>
            <p:cNvPr id="128" name="Google Shape;128;p21"/>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129" name="Google Shape;129;p21"/>
            <p:cNvGrpSpPr/>
            <p:nvPr/>
          </p:nvGrpSpPr>
          <p:grpSpPr>
            <a:xfrm>
              <a:off x="1079895" y="4442972"/>
              <a:ext cx="1170632" cy="700749"/>
              <a:chOff x="1079800" y="4303475"/>
              <a:chExt cx="1369000" cy="840025"/>
            </a:xfrm>
          </p:grpSpPr>
          <p:pic>
            <p:nvPicPr>
              <p:cNvPr id="130" name="Google Shape;130;p21"/>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131" name="Google Shape;131;p21"/>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2" name="Google Shape;132;p21"/>
          <p:cNvPicPr preferRelativeResize="0"/>
          <p:nvPr/>
        </p:nvPicPr>
        <p:blipFill>
          <a:blip r:embed="rId5">
            <a:alphaModFix/>
          </a:blip>
          <a:stretch>
            <a:fillRect/>
          </a:stretch>
        </p:blipFill>
        <p:spPr>
          <a:xfrm>
            <a:off x="323300" y="4477700"/>
            <a:ext cx="1746801" cy="504949"/>
          </a:xfrm>
          <a:prstGeom prst="rect">
            <a:avLst/>
          </a:prstGeom>
          <a:noFill/>
          <a:ln>
            <a:noFill/>
          </a:ln>
        </p:spPr>
      </p:pic>
      <p:pic>
        <p:nvPicPr>
          <p:cNvPr id="133" name="Google Shape;133;p21"/>
          <p:cNvPicPr preferRelativeResize="0"/>
          <p:nvPr/>
        </p:nvPicPr>
        <p:blipFill>
          <a:blip r:embed="rId6">
            <a:alphaModFix/>
          </a:blip>
          <a:stretch>
            <a:fillRect/>
          </a:stretch>
        </p:blipFill>
        <p:spPr>
          <a:xfrm>
            <a:off x="8255120" y="4637375"/>
            <a:ext cx="552779" cy="222625"/>
          </a:xfrm>
          <a:prstGeom prst="rect">
            <a:avLst/>
          </a:prstGeom>
          <a:noFill/>
          <a:ln>
            <a:noFill/>
          </a:ln>
        </p:spPr>
      </p:pic>
      <p:sp>
        <p:nvSpPr>
          <p:cNvPr id="134" name="Google Shape;134;p21"/>
          <p:cNvSpPr/>
          <p:nvPr/>
        </p:nvSpPr>
        <p:spPr>
          <a:xfrm>
            <a:off x="4475300" y="4430175"/>
            <a:ext cx="3356400" cy="600000"/>
          </a:xfrm>
          <a:prstGeom prst="roundRect">
            <a:avLst>
              <a:gd fmla="val 16667" name="adj"/>
            </a:avLst>
          </a:prstGeom>
          <a:noFill/>
          <a:ln cap="flat" cmpd="sng" w="19050">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100">
                <a:solidFill>
                  <a:srgbClr val="193E72"/>
                </a:solidFill>
                <a:latin typeface="Lato"/>
                <a:ea typeface="Lato"/>
                <a:cs typeface="Lato"/>
                <a:sym typeface="Lato"/>
              </a:rPr>
              <a:t>Carries the NHS logo to demonstrate it is a trusted service for the public</a:t>
            </a:r>
            <a:endParaRPr b="1" sz="1300">
              <a:solidFill>
                <a:srgbClr val="193E72"/>
              </a:solidFill>
              <a:latin typeface="Lato"/>
              <a:ea typeface="Lato"/>
              <a:cs typeface="Lato"/>
              <a:sym typeface="Lato"/>
            </a:endParaRPr>
          </a:p>
        </p:txBody>
      </p:sp>
      <p:cxnSp>
        <p:nvCxnSpPr>
          <p:cNvPr id="135" name="Google Shape;135;p21"/>
          <p:cNvCxnSpPr>
            <a:stCxn id="134" idx="3"/>
          </p:cNvCxnSpPr>
          <p:nvPr/>
        </p:nvCxnSpPr>
        <p:spPr>
          <a:xfrm>
            <a:off x="7831700" y="4730175"/>
            <a:ext cx="363300" cy="4800"/>
          </a:xfrm>
          <a:prstGeom prst="straightConnector1">
            <a:avLst/>
          </a:prstGeom>
          <a:noFill/>
          <a:ln cap="flat" cmpd="sng" w="28575">
            <a:solidFill>
              <a:srgbClr val="58BAC0"/>
            </a:solidFill>
            <a:prstDash val="solid"/>
            <a:round/>
            <a:headEnd len="med" w="med" type="none"/>
            <a:tailEnd len="med" w="med" type="stealth"/>
          </a:ln>
        </p:spPr>
      </p:cxnSp>
      <p:pic>
        <p:nvPicPr>
          <p:cNvPr id="136" name="Google Shape;136;p21"/>
          <p:cNvPicPr preferRelativeResize="0"/>
          <p:nvPr/>
        </p:nvPicPr>
        <p:blipFill>
          <a:blip r:embed="rId7">
            <a:alphaModFix/>
          </a:blip>
          <a:stretch>
            <a:fillRect/>
          </a:stretch>
        </p:blipFill>
        <p:spPr>
          <a:xfrm>
            <a:off x="5847675" y="744900"/>
            <a:ext cx="3020354" cy="3532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22"/>
          <p:cNvGrpSpPr/>
          <p:nvPr/>
        </p:nvGrpSpPr>
        <p:grpSpPr>
          <a:xfrm flipH="1" rot="10800000">
            <a:off x="0" y="-7491"/>
            <a:ext cx="684160" cy="651265"/>
            <a:chOff x="0" y="3054325"/>
            <a:chExt cx="2250527" cy="2089395"/>
          </a:xfrm>
        </p:grpSpPr>
        <p:pic>
          <p:nvPicPr>
            <p:cNvPr id="143" name="Google Shape;143;p22"/>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144" name="Google Shape;144;p22"/>
            <p:cNvGrpSpPr/>
            <p:nvPr/>
          </p:nvGrpSpPr>
          <p:grpSpPr>
            <a:xfrm>
              <a:off x="1079895" y="4442972"/>
              <a:ext cx="1170632" cy="700749"/>
              <a:chOff x="1079800" y="4303475"/>
              <a:chExt cx="1369000" cy="840025"/>
            </a:xfrm>
          </p:grpSpPr>
          <p:pic>
            <p:nvPicPr>
              <p:cNvPr id="145" name="Google Shape;145;p22"/>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146" name="Google Shape;146;p22"/>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7" name="Google Shape;147;p22"/>
          <p:cNvSpPr txBox="1"/>
          <p:nvPr/>
        </p:nvSpPr>
        <p:spPr>
          <a:xfrm>
            <a:off x="851900" y="20400"/>
            <a:ext cx="8104800" cy="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rgbClr val="FFFFFF"/>
                </a:solidFill>
                <a:latin typeface="Lato"/>
                <a:ea typeface="Lato"/>
                <a:cs typeface="Lato"/>
                <a:sym typeface="Lato"/>
              </a:rPr>
              <a:t>For volunteers: Using study search</a:t>
            </a:r>
            <a:endParaRPr b="1" sz="2600">
              <a:solidFill>
                <a:srgbClr val="FFFFFF"/>
              </a:solidFill>
              <a:latin typeface="Lato"/>
              <a:ea typeface="Lato"/>
              <a:cs typeface="Lato"/>
              <a:sym typeface="Lato"/>
            </a:endParaRPr>
          </a:p>
        </p:txBody>
      </p:sp>
      <p:pic>
        <p:nvPicPr>
          <p:cNvPr id="148" name="Google Shape;148;p22"/>
          <p:cNvPicPr preferRelativeResize="0"/>
          <p:nvPr/>
        </p:nvPicPr>
        <p:blipFill>
          <a:blip r:embed="rId5">
            <a:alphaModFix/>
          </a:blip>
          <a:stretch>
            <a:fillRect/>
          </a:stretch>
        </p:blipFill>
        <p:spPr>
          <a:xfrm>
            <a:off x="323300" y="4477700"/>
            <a:ext cx="1746801" cy="504949"/>
          </a:xfrm>
          <a:prstGeom prst="rect">
            <a:avLst/>
          </a:prstGeom>
          <a:noFill/>
          <a:ln>
            <a:noFill/>
          </a:ln>
        </p:spPr>
      </p:pic>
      <p:pic>
        <p:nvPicPr>
          <p:cNvPr id="149" name="Google Shape;149;p22"/>
          <p:cNvPicPr preferRelativeResize="0"/>
          <p:nvPr/>
        </p:nvPicPr>
        <p:blipFill>
          <a:blip r:embed="rId6">
            <a:alphaModFix/>
          </a:blip>
          <a:stretch>
            <a:fillRect/>
          </a:stretch>
        </p:blipFill>
        <p:spPr>
          <a:xfrm>
            <a:off x="8255120" y="4637375"/>
            <a:ext cx="552779" cy="222625"/>
          </a:xfrm>
          <a:prstGeom prst="rect">
            <a:avLst/>
          </a:prstGeom>
          <a:noFill/>
          <a:ln>
            <a:noFill/>
          </a:ln>
        </p:spPr>
      </p:pic>
      <p:sp>
        <p:nvSpPr>
          <p:cNvPr id="150" name="Google Shape;150;p22"/>
          <p:cNvSpPr txBox="1"/>
          <p:nvPr/>
        </p:nvSpPr>
        <p:spPr>
          <a:xfrm>
            <a:off x="238125" y="808575"/>
            <a:ext cx="3025500" cy="3219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Easy to search by condition and/or location</a:t>
            </a:r>
            <a:br>
              <a:rPr b="1" lang="en-GB" sz="1600">
                <a:solidFill>
                  <a:srgbClr val="1A3E72"/>
                </a:solidFill>
                <a:latin typeface="Lato"/>
                <a:ea typeface="Lato"/>
                <a:cs typeface="Lato"/>
                <a:sym typeface="Lato"/>
              </a:rPr>
            </a:br>
            <a:endParaRPr b="1" sz="1600">
              <a:solidFill>
                <a:srgbClr val="1A3E72"/>
              </a:solidFill>
              <a:latin typeface="Lato"/>
              <a:ea typeface="Lato"/>
              <a:cs typeface="Lato"/>
              <a:sym typeface="Lato"/>
            </a:endParaRPr>
          </a:p>
          <a:p>
            <a:pPr indent="-330200" lvl="0" marL="457200" rtl="0" algn="l">
              <a:lnSpc>
                <a:spcPct val="115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Results can then be filtered as appropriate</a:t>
            </a:r>
            <a:br>
              <a:rPr b="1" lang="en-GB" sz="1600">
                <a:solidFill>
                  <a:srgbClr val="1A3E72"/>
                </a:solidFill>
                <a:latin typeface="Lato"/>
                <a:ea typeface="Lato"/>
                <a:cs typeface="Lato"/>
                <a:sym typeface="Lato"/>
              </a:rPr>
            </a:br>
            <a:endParaRPr b="1" sz="1600">
              <a:solidFill>
                <a:srgbClr val="1A3E72"/>
              </a:solidFill>
              <a:latin typeface="Lato"/>
              <a:ea typeface="Lato"/>
              <a:cs typeface="Lato"/>
              <a:sym typeface="Lato"/>
            </a:endParaRPr>
          </a:p>
          <a:p>
            <a:pPr indent="-330200" lvl="0" marL="457200" rtl="0" algn="l">
              <a:lnSpc>
                <a:spcPct val="115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Volunteers can then click on a study they’re interested in, read more about it, and use the contact details to follow up further</a:t>
            </a:r>
            <a:endParaRPr b="1" sz="1600">
              <a:solidFill>
                <a:srgbClr val="1A3E72"/>
              </a:solidFill>
              <a:latin typeface="Lato"/>
              <a:ea typeface="Lato"/>
              <a:cs typeface="Lato"/>
              <a:sym typeface="Lato"/>
            </a:endParaRPr>
          </a:p>
        </p:txBody>
      </p:sp>
      <p:pic>
        <p:nvPicPr>
          <p:cNvPr id="151" name="Google Shape;151;p22"/>
          <p:cNvPicPr preferRelativeResize="0"/>
          <p:nvPr/>
        </p:nvPicPr>
        <p:blipFill>
          <a:blip r:embed="rId7">
            <a:alphaModFix/>
          </a:blip>
          <a:stretch>
            <a:fillRect/>
          </a:stretch>
        </p:blipFill>
        <p:spPr>
          <a:xfrm>
            <a:off x="3591100" y="808574"/>
            <a:ext cx="5262164" cy="544200"/>
          </a:xfrm>
          <a:prstGeom prst="rect">
            <a:avLst/>
          </a:prstGeom>
          <a:noFill/>
          <a:ln>
            <a:noFill/>
          </a:ln>
        </p:spPr>
      </p:pic>
      <p:pic>
        <p:nvPicPr>
          <p:cNvPr id="152" name="Google Shape;152;p22"/>
          <p:cNvPicPr preferRelativeResize="0"/>
          <p:nvPr/>
        </p:nvPicPr>
        <p:blipFill>
          <a:blip r:embed="rId8">
            <a:alphaModFix/>
          </a:blip>
          <a:stretch>
            <a:fillRect/>
          </a:stretch>
        </p:blipFill>
        <p:spPr>
          <a:xfrm>
            <a:off x="3558900" y="1505174"/>
            <a:ext cx="2492677" cy="2959756"/>
          </a:xfrm>
          <a:prstGeom prst="rect">
            <a:avLst/>
          </a:prstGeom>
          <a:noFill/>
          <a:ln>
            <a:noFill/>
          </a:ln>
        </p:spPr>
      </p:pic>
      <p:pic>
        <p:nvPicPr>
          <p:cNvPr id="153" name="Google Shape;153;p22"/>
          <p:cNvPicPr preferRelativeResize="0"/>
          <p:nvPr/>
        </p:nvPicPr>
        <p:blipFill>
          <a:blip r:embed="rId9">
            <a:alphaModFix/>
          </a:blip>
          <a:stretch>
            <a:fillRect/>
          </a:stretch>
        </p:blipFill>
        <p:spPr>
          <a:xfrm>
            <a:off x="6084914" y="1505174"/>
            <a:ext cx="2402588" cy="2979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idx="4294967295" type="body"/>
          </p:nvPr>
        </p:nvSpPr>
        <p:spPr>
          <a:xfrm>
            <a:off x="323300" y="762100"/>
            <a:ext cx="4136400" cy="3597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1A3E72"/>
              </a:buClr>
              <a:buSzPts val="1400"/>
              <a:buFont typeface="Lato"/>
              <a:buChar char="●"/>
            </a:pPr>
            <a:r>
              <a:rPr b="1" lang="en-GB" sz="1400">
                <a:solidFill>
                  <a:srgbClr val="1A3E72"/>
                </a:solidFill>
                <a:latin typeface="Lato"/>
                <a:ea typeface="Lato"/>
                <a:cs typeface="Lato"/>
                <a:sym typeface="Lato"/>
              </a:rPr>
              <a:t>Short registration process directly on Be Part of Research website or the NHS App</a:t>
            </a:r>
            <a:endParaRPr b="1" sz="1400">
              <a:solidFill>
                <a:srgbClr val="1A3E72"/>
              </a:solidFill>
              <a:latin typeface="Lato"/>
              <a:ea typeface="Lato"/>
              <a:cs typeface="Lato"/>
              <a:sym typeface="Lato"/>
            </a:endParaRPr>
          </a:p>
          <a:p>
            <a:pPr indent="-317500" lvl="0" marL="457200" rtl="0" algn="l">
              <a:lnSpc>
                <a:spcPct val="100000"/>
              </a:lnSpc>
              <a:spcBef>
                <a:spcPts val="1000"/>
              </a:spcBef>
              <a:spcAft>
                <a:spcPts val="0"/>
              </a:spcAft>
              <a:buClr>
                <a:srgbClr val="1A3E72"/>
              </a:buClr>
              <a:buSzPts val="1400"/>
              <a:buFont typeface="Lato"/>
              <a:buChar char="●"/>
            </a:pPr>
            <a:r>
              <a:rPr b="1" lang="en-GB" sz="1400">
                <a:solidFill>
                  <a:srgbClr val="1A3E72"/>
                </a:solidFill>
                <a:latin typeface="Lato"/>
                <a:ea typeface="Lato"/>
                <a:cs typeface="Lato"/>
                <a:sym typeface="Lato"/>
              </a:rPr>
              <a:t>Volunteers give consent for contact for the areas of research they are interested in and studies of national importance</a:t>
            </a:r>
            <a:endParaRPr b="1" sz="1400">
              <a:solidFill>
                <a:srgbClr val="1A3E72"/>
              </a:solidFill>
              <a:latin typeface="Lato"/>
              <a:ea typeface="Lato"/>
              <a:cs typeface="Lato"/>
              <a:sym typeface="Lato"/>
            </a:endParaRPr>
          </a:p>
          <a:p>
            <a:pPr indent="-317500" lvl="0" marL="457200" rtl="0" algn="l">
              <a:lnSpc>
                <a:spcPct val="100000"/>
              </a:lnSpc>
              <a:spcBef>
                <a:spcPts val="1000"/>
              </a:spcBef>
              <a:spcAft>
                <a:spcPts val="0"/>
              </a:spcAft>
              <a:buClr>
                <a:srgbClr val="1A3E72"/>
              </a:buClr>
              <a:buSzPts val="1400"/>
              <a:buFont typeface="Lato"/>
              <a:buChar char="●"/>
            </a:pPr>
            <a:r>
              <a:rPr b="1" lang="en-GB" sz="1400">
                <a:solidFill>
                  <a:srgbClr val="1A3E72"/>
                </a:solidFill>
                <a:latin typeface="Lato"/>
                <a:ea typeface="Lato"/>
                <a:cs typeface="Lato"/>
                <a:sym typeface="Lato"/>
              </a:rPr>
              <a:t>The Be Part of Research team contact the volunteers by email to signpost them to studies they may be interested in</a:t>
            </a:r>
            <a:endParaRPr b="1" sz="1400">
              <a:solidFill>
                <a:srgbClr val="1A3E72"/>
              </a:solidFill>
              <a:latin typeface="Lato"/>
              <a:ea typeface="Lato"/>
              <a:cs typeface="Lato"/>
              <a:sym typeface="Lato"/>
            </a:endParaRPr>
          </a:p>
          <a:p>
            <a:pPr indent="-317500" lvl="0" marL="457200" rtl="0" algn="l">
              <a:lnSpc>
                <a:spcPct val="100000"/>
              </a:lnSpc>
              <a:spcBef>
                <a:spcPts val="1000"/>
              </a:spcBef>
              <a:spcAft>
                <a:spcPts val="0"/>
              </a:spcAft>
              <a:buClr>
                <a:srgbClr val="1A3E72"/>
              </a:buClr>
              <a:buSzPts val="1400"/>
              <a:buFont typeface="Lato"/>
              <a:buChar char="●"/>
            </a:pPr>
            <a:r>
              <a:rPr b="1" lang="en-GB" sz="1400">
                <a:solidFill>
                  <a:srgbClr val="1A3E72"/>
                </a:solidFill>
                <a:latin typeface="Lato"/>
                <a:ea typeface="Lato"/>
                <a:cs typeface="Lato"/>
                <a:sym typeface="Lato"/>
              </a:rPr>
              <a:t>The email will contain a link to the study’s website, pre-screener or other contact mechanism agreed with the Be Part of Research team </a:t>
            </a:r>
            <a:endParaRPr b="1" sz="1400">
              <a:solidFill>
                <a:srgbClr val="1A3E72"/>
              </a:solidFill>
              <a:latin typeface="Lato"/>
              <a:ea typeface="Lato"/>
              <a:cs typeface="Lato"/>
              <a:sym typeface="Lato"/>
            </a:endParaRPr>
          </a:p>
          <a:p>
            <a:pPr indent="-317500" lvl="0" marL="457200" rtl="0" algn="l">
              <a:lnSpc>
                <a:spcPct val="100000"/>
              </a:lnSpc>
              <a:spcBef>
                <a:spcPts val="1000"/>
              </a:spcBef>
              <a:spcAft>
                <a:spcPts val="0"/>
              </a:spcAft>
              <a:buClr>
                <a:srgbClr val="1A3E72"/>
              </a:buClr>
              <a:buSzPts val="1400"/>
              <a:buFont typeface="Lato"/>
              <a:buChar char="●"/>
            </a:pPr>
            <a:r>
              <a:rPr b="1" lang="en-GB" sz="1400">
                <a:solidFill>
                  <a:srgbClr val="1A3E72"/>
                </a:solidFill>
                <a:latin typeface="Lato"/>
                <a:ea typeface="Lato"/>
                <a:cs typeface="Lato"/>
                <a:sym typeface="Lato"/>
              </a:rPr>
              <a:t>The volunteer then follows the study’s agreed recruitment processes</a:t>
            </a:r>
            <a:endParaRPr b="1" sz="1400">
              <a:solidFill>
                <a:srgbClr val="1A3E72"/>
              </a:solidFill>
              <a:latin typeface="Lato"/>
              <a:ea typeface="Lato"/>
              <a:cs typeface="Lato"/>
              <a:sym typeface="Lato"/>
            </a:endParaRPr>
          </a:p>
        </p:txBody>
      </p:sp>
      <p:sp>
        <p:nvSpPr>
          <p:cNvPr id="159" name="Google Shape;159;p23"/>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3"/>
          <p:cNvGrpSpPr/>
          <p:nvPr/>
        </p:nvGrpSpPr>
        <p:grpSpPr>
          <a:xfrm flipH="1" rot="10800000">
            <a:off x="0" y="-7491"/>
            <a:ext cx="684160" cy="651265"/>
            <a:chOff x="0" y="3054325"/>
            <a:chExt cx="2250527" cy="2089395"/>
          </a:xfrm>
        </p:grpSpPr>
        <p:pic>
          <p:nvPicPr>
            <p:cNvPr id="161" name="Google Shape;161;p23"/>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162" name="Google Shape;162;p23"/>
            <p:cNvGrpSpPr/>
            <p:nvPr/>
          </p:nvGrpSpPr>
          <p:grpSpPr>
            <a:xfrm>
              <a:off x="1079895" y="4442972"/>
              <a:ext cx="1170632" cy="700749"/>
              <a:chOff x="1079800" y="4303475"/>
              <a:chExt cx="1369000" cy="840025"/>
            </a:xfrm>
          </p:grpSpPr>
          <p:pic>
            <p:nvPicPr>
              <p:cNvPr id="163" name="Google Shape;163;p23"/>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164" name="Google Shape;164;p23"/>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5" name="Google Shape;165;p23"/>
          <p:cNvSpPr txBox="1"/>
          <p:nvPr>
            <p:ph idx="4294967295" type="title"/>
          </p:nvPr>
        </p:nvSpPr>
        <p:spPr>
          <a:xfrm>
            <a:off x="859650" y="20400"/>
            <a:ext cx="8104800" cy="5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600">
                <a:solidFill>
                  <a:schemeClr val="lt1"/>
                </a:solidFill>
                <a:latin typeface="Lato"/>
                <a:ea typeface="Lato"/>
                <a:cs typeface="Lato"/>
                <a:sym typeface="Lato"/>
              </a:rPr>
              <a:t>For volunteers: Signing up to and using the registry</a:t>
            </a:r>
            <a:endParaRPr b="1" sz="2600">
              <a:solidFill>
                <a:schemeClr val="lt1"/>
              </a:solidFill>
              <a:latin typeface="Lato"/>
              <a:ea typeface="Lato"/>
              <a:cs typeface="Lato"/>
              <a:sym typeface="Lato"/>
            </a:endParaRPr>
          </a:p>
        </p:txBody>
      </p:sp>
      <p:pic>
        <p:nvPicPr>
          <p:cNvPr id="166" name="Google Shape;166;p23"/>
          <p:cNvPicPr preferRelativeResize="0"/>
          <p:nvPr/>
        </p:nvPicPr>
        <p:blipFill>
          <a:blip r:embed="rId5">
            <a:alphaModFix/>
          </a:blip>
          <a:stretch>
            <a:fillRect/>
          </a:stretch>
        </p:blipFill>
        <p:spPr>
          <a:xfrm>
            <a:off x="323300" y="4477700"/>
            <a:ext cx="1746801" cy="504949"/>
          </a:xfrm>
          <a:prstGeom prst="rect">
            <a:avLst/>
          </a:prstGeom>
          <a:noFill/>
          <a:ln>
            <a:noFill/>
          </a:ln>
        </p:spPr>
      </p:pic>
      <p:pic>
        <p:nvPicPr>
          <p:cNvPr id="167" name="Google Shape;167;p23"/>
          <p:cNvPicPr preferRelativeResize="0"/>
          <p:nvPr/>
        </p:nvPicPr>
        <p:blipFill>
          <a:blip r:embed="rId6">
            <a:alphaModFix/>
          </a:blip>
          <a:stretch>
            <a:fillRect/>
          </a:stretch>
        </p:blipFill>
        <p:spPr>
          <a:xfrm>
            <a:off x="8255120" y="4637375"/>
            <a:ext cx="552779" cy="222625"/>
          </a:xfrm>
          <a:prstGeom prst="rect">
            <a:avLst/>
          </a:prstGeom>
          <a:noFill/>
          <a:ln>
            <a:noFill/>
          </a:ln>
        </p:spPr>
      </p:pic>
      <p:pic>
        <p:nvPicPr>
          <p:cNvPr id="168" name="Google Shape;168;p23"/>
          <p:cNvPicPr preferRelativeResize="0"/>
          <p:nvPr/>
        </p:nvPicPr>
        <p:blipFill>
          <a:blip r:embed="rId7">
            <a:alphaModFix/>
          </a:blip>
          <a:stretch>
            <a:fillRect/>
          </a:stretch>
        </p:blipFill>
        <p:spPr>
          <a:xfrm>
            <a:off x="4572000" y="701599"/>
            <a:ext cx="4235900" cy="1435312"/>
          </a:xfrm>
          <a:prstGeom prst="rect">
            <a:avLst/>
          </a:prstGeom>
          <a:noFill/>
          <a:ln>
            <a:noFill/>
          </a:ln>
        </p:spPr>
      </p:pic>
      <p:pic>
        <p:nvPicPr>
          <p:cNvPr id="169" name="Google Shape;169;p23"/>
          <p:cNvPicPr preferRelativeResize="0"/>
          <p:nvPr/>
        </p:nvPicPr>
        <p:blipFill>
          <a:blip r:embed="rId8">
            <a:alphaModFix/>
          </a:blip>
          <a:stretch>
            <a:fillRect/>
          </a:stretch>
        </p:blipFill>
        <p:spPr>
          <a:xfrm>
            <a:off x="4557284" y="2181225"/>
            <a:ext cx="2562774" cy="1718925"/>
          </a:xfrm>
          <a:prstGeom prst="rect">
            <a:avLst/>
          </a:prstGeom>
          <a:noFill/>
          <a:ln cap="flat" cmpd="sng" w="9525">
            <a:solidFill>
              <a:srgbClr val="1A3E72"/>
            </a:solidFill>
            <a:prstDash val="solid"/>
            <a:round/>
            <a:headEnd len="sm" w="sm" type="none"/>
            <a:tailEnd len="sm" w="sm" type="none"/>
          </a:ln>
        </p:spPr>
      </p:pic>
      <p:pic>
        <p:nvPicPr>
          <p:cNvPr id="170" name="Google Shape;170;p23"/>
          <p:cNvPicPr preferRelativeResize="0"/>
          <p:nvPr/>
        </p:nvPicPr>
        <p:blipFill rotWithShape="1">
          <a:blip r:embed="rId9">
            <a:alphaModFix/>
          </a:blip>
          <a:srcRect b="16915" l="0" r="0" t="5883"/>
          <a:stretch/>
        </p:blipFill>
        <p:spPr>
          <a:xfrm>
            <a:off x="7217650" y="2181213"/>
            <a:ext cx="1746801" cy="2407539"/>
          </a:xfrm>
          <a:prstGeom prst="rect">
            <a:avLst/>
          </a:prstGeom>
          <a:noFill/>
          <a:ln cap="flat" cmpd="sng" w="9525">
            <a:solidFill>
              <a:srgbClr val="1A3E7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24"/>
          <p:cNvGraphicFramePr/>
          <p:nvPr/>
        </p:nvGraphicFramePr>
        <p:xfrm>
          <a:off x="323300" y="899625"/>
          <a:ext cx="3000000" cy="3000000"/>
        </p:xfrm>
        <a:graphic>
          <a:graphicData uri="http://schemas.openxmlformats.org/drawingml/2006/table">
            <a:tbl>
              <a:tblPr>
                <a:noFill/>
                <a:tableStyleId>{B7CF284D-FA40-4BEF-9EF9-809B8A626712}</a:tableStyleId>
              </a:tblPr>
              <a:tblGrid>
                <a:gridCol w="4034525"/>
              </a:tblGrid>
              <a:tr h="442950">
                <a:tc>
                  <a:txBody>
                    <a:bodyPr/>
                    <a:lstStyle/>
                    <a:p>
                      <a:pPr indent="0" lvl="0" marL="0" rtl="0" algn="l">
                        <a:spcBef>
                          <a:spcPts val="0"/>
                        </a:spcBef>
                        <a:spcAft>
                          <a:spcPts val="0"/>
                        </a:spcAft>
                        <a:buNone/>
                      </a:pPr>
                      <a:r>
                        <a:rPr b="1" lang="en-GB" sz="1800">
                          <a:solidFill>
                            <a:schemeClr val="lt1"/>
                          </a:solidFill>
                          <a:latin typeface="Lato"/>
                          <a:ea typeface="Lato"/>
                          <a:cs typeface="Lato"/>
                          <a:sym typeface="Lato"/>
                        </a:rPr>
                        <a:t>Study search (condition/location)</a:t>
                      </a:r>
                      <a:endParaRPr b="1" sz="1800">
                        <a:solidFill>
                          <a:schemeClr val="lt1"/>
                        </a:solidFill>
                        <a:latin typeface="Lato"/>
                        <a:ea typeface="Lato"/>
                        <a:cs typeface="Lato"/>
                        <a:sym typeface="Lato"/>
                      </a:endParaRPr>
                    </a:p>
                  </a:txBody>
                  <a:tcPr marT="91425" marB="91425" marR="91425" marL="91425">
                    <a:lnL cap="flat" cmpd="sng" w="19050">
                      <a:solidFill>
                        <a:srgbClr val="193E72"/>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1A3E72"/>
                      </a:solidFill>
                      <a:prstDash val="solid"/>
                      <a:round/>
                      <a:headEnd len="sm" w="sm" type="none"/>
                      <a:tailEnd len="sm" w="sm" type="none"/>
                    </a:lnT>
                    <a:lnB cap="flat" cmpd="sng" w="19050">
                      <a:solidFill>
                        <a:srgbClr val="193E72"/>
                      </a:solidFill>
                      <a:prstDash val="solid"/>
                      <a:round/>
                      <a:headEnd len="sm" w="sm" type="none"/>
                      <a:tailEnd len="sm" w="sm" type="none"/>
                    </a:lnB>
                    <a:solidFill>
                      <a:srgbClr val="193E72"/>
                    </a:solidFill>
                  </a:tcPr>
                </a:tc>
              </a:tr>
              <a:tr h="2828250">
                <a:tc>
                  <a:txBody>
                    <a:bodyPr/>
                    <a:lstStyle/>
                    <a:p>
                      <a:pPr indent="0" lvl="0" marL="0" rtl="0" algn="l">
                        <a:spcBef>
                          <a:spcPts val="0"/>
                        </a:spcBef>
                        <a:spcAft>
                          <a:spcPts val="0"/>
                        </a:spcAft>
                        <a:buNone/>
                      </a:pPr>
                      <a:r>
                        <a:rPr lang="en-GB" sz="1600">
                          <a:solidFill>
                            <a:srgbClr val="1A3E72"/>
                          </a:solidFill>
                          <a:latin typeface="Lato"/>
                          <a:ea typeface="Lato"/>
                          <a:cs typeface="Lato"/>
                          <a:sym typeface="Lato"/>
                        </a:rPr>
                        <a:t>Comprehensive, searchable by keyword and location, study list with contact details, including studies across the UK.</a:t>
                      </a:r>
                      <a:endParaRPr sz="1600">
                        <a:solidFill>
                          <a:srgbClr val="1A3E72"/>
                        </a:solidFill>
                        <a:latin typeface="Lato"/>
                        <a:ea typeface="Lato"/>
                        <a:cs typeface="Lato"/>
                        <a:sym typeface="Lato"/>
                      </a:endParaRPr>
                    </a:p>
                    <a:p>
                      <a:pPr indent="0" lvl="0" marL="0" rtl="0" algn="l">
                        <a:spcBef>
                          <a:spcPts val="0"/>
                        </a:spcBef>
                        <a:spcAft>
                          <a:spcPts val="0"/>
                        </a:spcAft>
                        <a:buNone/>
                      </a:pPr>
                      <a:r>
                        <a:t/>
                      </a:r>
                      <a:endParaRPr sz="1600">
                        <a:solidFill>
                          <a:srgbClr val="1A3E72"/>
                        </a:solidFill>
                        <a:latin typeface="Lato"/>
                        <a:ea typeface="Lato"/>
                        <a:cs typeface="Lato"/>
                        <a:sym typeface="Lato"/>
                      </a:endParaRPr>
                    </a:p>
                    <a:p>
                      <a:pPr indent="0" lvl="0" marL="0" rtl="0" algn="l">
                        <a:spcBef>
                          <a:spcPts val="0"/>
                        </a:spcBef>
                        <a:spcAft>
                          <a:spcPts val="0"/>
                        </a:spcAft>
                        <a:buNone/>
                      </a:pPr>
                      <a:r>
                        <a:rPr lang="en-GB" sz="1600">
                          <a:solidFill>
                            <a:srgbClr val="1A3E72"/>
                          </a:solidFill>
                          <a:latin typeface="Lato"/>
                          <a:ea typeface="Lato"/>
                          <a:cs typeface="Lato"/>
                          <a:sym typeface="Lato"/>
                        </a:rPr>
                        <a:t>Studies automatically feed into the site from the following sources and are refreshed each week:</a:t>
                      </a:r>
                      <a:endParaRPr sz="1600">
                        <a:solidFill>
                          <a:srgbClr val="1A3E72"/>
                        </a:solidFill>
                        <a:latin typeface="Lato"/>
                        <a:ea typeface="Lato"/>
                        <a:cs typeface="Lato"/>
                        <a:sym typeface="Lato"/>
                      </a:endParaRPr>
                    </a:p>
                    <a:p>
                      <a:pPr indent="0" lvl="0" marL="0" rtl="0" algn="l">
                        <a:spcBef>
                          <a:spcPts val="0"/>
                        </a:spcBef>
                        <a:spcAft>
                          <a:spcPts val="0"/>
                        </a:spcAft>
                        <a:buNone/>
                      </a:pPr>
                      <a:r>
                        <a:t/>
                      </a:r>
                      <a:endParaRPr sz="1600">
                        <a:solidFill>
                          <a:srgbClr val="1A3E72"/>
                        </a:solidFill>
                        <a:latin typeface="Lato"/>
                        <a:ea typeface="Lato"/>
                        <a:cs typeface="Lato"/>
                        <a:sym typeface="Lato"/>
                      </a:endParaRPr>
                    </a:p>
                    <a:p>
                      <a:pPr indent="-330200" lvl="0" marL="457200" rtl="0" algn="l">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ISRCTN </a:t>
                      </a:r>
                      <a:endParaRPr sz="1600">
                        <a:solidFill>
                          <a:srgbClr val="1A3E72"/>
                        </a:solidFill>
                        <a:latin typeface="Lato"/>
                        <a:ea typeface="Lato"/>
                        <a:cs typeface="Lato"/>
                        <a:sym typeface="Lato"/>
                      </a:endParaRPr>
                    </a:p>
                    <a:p>
                      <a:pPr indent="-330200" lvl="0" marL="457200" rtl="0" algn="l">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ClinicalTrials.gov</a:t>
                      </a:r>
                      <a:endParaRPr sz="1600">
                        <a:solidFill>
                          <a:srgbClr val="1A3E72"/>
                        </a:solidFill>
                        <a:latin typeface="Lato"/>
                        <a:ea typeface="Lato"/>
                        <a:cs typeface="Lato"/>
                        <a:sym typeface="Lato"/>
                      </a:endParaRPr>
                    </a:p>
                    <a:p>
                      <a:pPr indent="-330200" lvl="0" marL="457200" rtl="0" algn="l">
                        <a:spcBef>
                          <a:spcPts val="0"/>
                        </a:spcBef>
                        <a:spcAft>
                          <a:spcPts val="0"/>
                        </a:spcAft>
                        <a:buClr>
                          <a:srgbClr val="1A3E72"/>
                        </a:buClr>
                        <a:buSzPts val="1600"/>
                        <a:buFont typeface="Lato"/>
                        <a:buChar char="-"/>
                      </a:pPr>
                      <a:r>
                        <a:rPr lang="en-GB" sz="1600">
                          <a:solidFill>
                            <a:srgbClr val="1A3E72"/>
                          </a:solidFill>
                          <a:latin typeface="Lato"/>
                          <a:ea typeface="Lato"/>
                          <a:cs typeface="Lato"/>
                          <a:sym typeface="Lato"/>
                        </a:rPr>
                        <a:t>CPMS (NIHR </a:t>
                      </a:r>
                      <a:r>
                        <a:rPr lang="en-GB" sz="1600">
                          <a:solidFill>
                            <a:srgbClr val="1A3E72"/>
                          </a:solidFill>
                          <a:latin typeface="Lato"/>
                          <a:ea typeface="Lato"/>
                          <a:cs typeface="Lato"/>
                          <a:sym typeface="Lato"/>
                        </a:rPr>
                        <a:t>RDN </a:t>
                      </a:r>
                      <a:r>
                        <a:rPr lang="en-GB" sz="1600">
                          <a:solidFill>
                            <a:srgbClr val="1A3E72"/>
                          </a:solidFill>
                          <a:latin typeface="Lato"/>
                          <a:ea typeface="Lato"/>
                          <a:cs typeface="Lato"/>
                          <a:sym typeface="Lato"/>
                        </a:rPr>
                        <a:t>portfolio non </a:t>
                      </a:r>
                      <a:r>
                        <a:rPr lang="en-GB" sz="1600">
                          <a:solidFill>
                            <a:srgbClr val="1A3E72"/>
                          </a:solidFill>
                          <a:latin typeface="Lato"/>
                          <a:ea typeface="Lato"/>
                          <a:cs typeface="Lato"/>
                          <a:sym typeface="Lato"/>
                        </a:rPr>
                        <a:t>commercial</a:t>
                      </a:r>
                      <a:r>
                        <a:rPr lang="en-GB" sz="1600">
                          <a:solidFill>
                            <a:srgbClr val="1A3E72"/>
                          </a:solidFill>
                          <a:latin typeface="Lato"/>
                          <a:ea typeface="Lato"/>
                          <a:cs typeface="Lato"/>
                          <a:sym typeface="Lato"/>
                        </a:rPr>
                        <a:t> studies)</a:t>
                      </a:r>
                      <a:endParaRPr sz="1600">
                        <a:solidFill>
                          <a:srgbClr val="1A3E72"/>
                        </a:solidFill>
                        <a:latin typeface="Lato"/>
                        <a:ea typeface="Lato"/>
                        <a:cs typeface="Lato"/>
                        <a:sym typeface="Lato"/>
                      </a:endParaRPr>
                    </a:p>
                  </a:txBody>
                  <a:tcPr marT="91425" marB="91425" marR="91425" marL="91425">
                    <a:lnL cap="flat" cmpd="sng" w="19050">
                      <a:solidFill>
                        <a:srgbClr val="193E72"/>
                      </a:solidFill>
                      <a:prstDash val="solid"/>
                      <a:round/>
                      <a:headEnd len="sm" w="sm" type="none"/>
                      <a:tailEnd len="sm" w="sm" type="none"/>
                    </a:lnL>
                    <a:lnR cap="flat" cmpd="sng" w="19050">
                      <a:solidFill>
                        <a:srgbClr val="193E72"/>
                      </a:solidFill>
                      <a:prstDash val="solid"/>
                      <a:round/>
                      <a:headEnd len="sm" w="sm" type="none"/>
                      <a:tailEnd len="sm" w="sm" type="none"/>
                    </a:lnR>
                    <a:lnT cap="flat" cmpd="sng" w="19050">
                      <a:solidFill>
                        <a:srgbClr val="193E72"/>
                      </a:solidFill>
                      <a:prstDash val="solid"/>
                      <a:round/>
                      <a:headEnd len="sm" w="sm" type="none"/>
                      <a:tailEnd len="sm" w="sm" type="none"/>
                    </a:lnT>
                    <a:lnB cap="flat" cmpd="sng" w="19050">
                      <a:solidFill>
                        <a:srgbClr val="193E72"/>
                      </a:solidFill>
                      <a:prstDash val="solid"/>
                      <a:round/>
                      <a:headEnd len="sm" w="sm" type="none"/>
                      <a:tailEnd len="sm" w="sm" type="none"/>
                    </a:lnB>
                  </a:tcPr>
                </a:tc>
              </a:tr>
            </a:tbl>
          </a:graphicData>
        </a:graphic>
      </p:graphicFrame>
      <p:sp>
        <p:nvSpPr>
          <p:cNvPr id="176" name="Google Shape;176;p24"/>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24"/>
          <p:cNvGrpSpPr/>
          <p:nvPr/>
        </p:nvGrpSpPr>
        <p:grpSpPr>
          <a:xfrm flipH="1" rot="10800000">
            <a:off x="0" y="-7491"/>
            <a:ext cx="684160" cy="651265"/>
            <a:chOff x="0" y="3054325"/>
            <a:chExt cx="2250527" cy="2089395"/>
          </a:xfrm>
        </p:grpSpPr>
        <p:pic>
          <p:nvPicPr>
            <p:cNvPr id="178" name="Google Shape;178;p24"/>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179" name="Google Shape;179;p24"/>
            <p:cNvGrpSpPr/>
            <p:nvPr/>
          </p:nvGrpSpPr>
          <p:grpSpPr>
            <a:xfrm>
              <a:off x="1079895" y="4442972"/>
              <a:ext cx="1170632" cy="700749"/>
              <a:chOff x="1079800" y="4303475"/>
              <a:chExt cx="1369000" cy="840025"/>
            </a:xfrm>
          </p:grpSpPr>
          <p:pic>
            <p:nvPicPr>
              <p:cNvPr id="180" name="Google Shape;180;p24"/>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181" name="Google Shape;181;p24"/>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2" name="Google Shape;182;p24"/>
          <p:cNvSpPr txBox="1"/>
          <p:nvPr>
            <p:ph idx="4294967295" type="title"/>
          </p:nvPr>
        </p:nvSpPr>
        <p:spPr>
          <a:xfrm>
            <a:off x="895950" y="-6467"/>
            <a:ext cx="7886700" cy="64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600">
                <a:solidFill>
                  <a:schemeClr val="lt1"/>
                </a:solidFill>
                <a:latin typeface="Lato"/>
                <a:ea typeface="Lato"/>
                <a:cs typeface="Lato"/>
                <a:sym typeface="Lato"/>
              </a:rPr>
              <a:t>For researchers and s</a:t>
            </a:r>
            <a:r>
              <a:rPr b="1" lang="en-GB" sz="2600">
                <a:solidFill>
                  <a:schemeClr val="lt1"/>
                </a:solidFill>
                <a:latin typeface="Lato"/>
                <a:ea typeface="Lato"/>
                <a:cs typeface="Lato"/>
                <a:sym typeface="Lato"/>
              </a:rPr>
              <a:t>tudy teams: Study search </a:t>
            </a:r>
            <a:endParaRPr b="1" sz="2600">
              <a:solidFill>
                <a:schemeClr val="lt1"/>
              </a:solidFill>
              <a:latin typeface="Lato"/>
              <a:ea typeface="Lato"/>
              <a:cs typeface="Lato"/>
              <a:sym typeface="Lato"/>
            </a:endParaRPr>
          </a:p>
        </p:txBody>
      </p:sp>
      <p:pic>
        <p:nvPicPr>
          <p:cNvPr id="183" name="Google Shape;183;p24"/>
          <p:cNvPicPr preferRelativeResize="0"/>
          <p:nvPr/>
        </p:nvPicPr>
        <p:blipFill>
          <a:blip r:embed="rId5">
            <a:alphaModFix/>
          </a:blip>
          <a:stretch>
            <a:fillRect/>
          </a:stretch>
        </p:blipFill>
        <p:spPr>
          <a:xfrm>
            <a:off x="323300" y="4477700"/>
            <a:ext cx="1746801" cy="504949"/>
          </a:xfrm>
          <a:prstGeom prst="rect">
            <a:avLst/>
          </a:prstGeom>
          <a:noFill/>
          <a:ln>
            <a:noFill/>
          </a:ln>
        </p:spPr>
      </p:pic>
      <p:pic>
        <p:nvPicPr>
          <p:cNvPr id="184" name="Google Shape;184;p24"/>
          <p:cNvPicPr preferRelativeResize="0"/>
          <p:nvPr/>
        </p:nvPicPr>
        <p:blipFill>
          <a:blip r:embed="rId6">
            <a:alphaModFix/>
          </a:blip>
          <a:stretch>
            <a:fillRect/>
          </a:stretch>
        </p:blipFill>
        <p:spPr>
          <a:xfrm>
            <a:off x="8255120" y="4637375"/>
            <a:ext cx="552779" cy="222625"/>
          </a:xfrm>
          <a:prstGeom prst="rect">
            <a:avLst/>
          </a:prstGeom>
          <a:noFill/>
          <a:ln>
            <a:noFill/>
          </a:ln>
        </p:spPr>
      </p:pic>
      <p:pic>
        <p:nvPicPr>
          <p:cNvPr id="185" name="Google Shape;185;p24"/>
          <p:cNvPicPr preferRelativeResize="0"/>
          <p:nvPr/>
        </p:nvPicPr>
        <p:blipFill>
          <a:blip r:embed="rId7">
            <a:alphaModFix/>
          </a:blip>
          <a:stretch>
            <a:fillRect/>
          </a:stretch>
        </p:blipFill>
        <p:spPr>
          <a:xfrm>
            <a:off x="4724777" y="928575"/>
            <a:ext cx="4210651" cy="422538"/>
          </a:xfrm>
          <a:prstGeom prst="rect">
            <a:avLst/>
          </a:prstGeom>
          <a:noFill/>
          <a:ln>
            <a:noFill/>
          </a:ln>
        </p:spPr>
      </p:pic>
      <p:pic>
        <p:nvPicPr>
          <p:cNvPr id="186" name="Google Shape;186;p24"/>
          <p:cNvPicPr preferRelativeResize="0"/>
          <p:nvPr/>
        </p:nvPicPr>
        <p:blipFill>
          <a:blip r:embed="rId8">
            <a:alphaModFix/>
          </a:blip>
          <a:stretch>
            <a:fillRect/>
          </a:stretch>
        </p:blipFill>
        <p:spPr>
          <a:xfrm>
            <a:off x="5504625" y="1571263"/>
            <a:ext cx="2650942" cy="34875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aphicFrame>
        <p:nvGraphicFramePr>
          <p:cNvPr id="191" name="Google Shape;191;p25"/>
          <p:cNvGraphicFramePr/>
          <p:nvPr/>
        </p:nvGraphicFramePr>
        <p:xfrm>
          <a:off x="323300" y="918038"/>
          <a:ext cx="3000000" cy="3000000"/>
        </p:xfrm>
        <a:graphic>
          <a:graphicData uri="http://schemas.openxmlformats.org/drawingml/2006/table">
            <a:tbl>
              <a:tblPr>
                <a:noFill/>
                <a:tableStyleId>{B7CF284D-FA40-4BEF-9EF9-809B8A626712}</a:tableStyleId>
              </a:tblPr>
              <a:tblGrid>
                <a:gridCol w="4034525"/>
              </a:tblGrid>
              <a:tr h="440175">
                <a:tc>
                  <a:txBody>
                    <a:bodyPr/>
                    <a:lstStyle/>
                    <a:p>
                      <a:pPr indent="0" lvl="0" marL="0" rtl="0" algn="l">
                        <a:spcBef>
                          <a:spcPts val="0"/>
                        </a:spcBef>
                        <a:spcAft>
                          <a:spcPts val="0"/>
                        </a:spcAft>
                        <a:buNone/>
                      </a:pPr>
                      <a:r>
                        <a:rPr b="1" lang="en-GB" sz="1800">
                          <a:solidFill>
                            <a:schemeClr val="lt1"/>
                          </a:solidFill>
                          <a:latin typeface="Lato"/>
                          <a:ea typeface="Lato"/>
                          <a:cs typeface="Lato"/>
                          <a:sym typeface="Lato"/>
                        </a:rPr>
                        <a:t>Registry (contact by email service)</a:t>
                      </a:r>
                      <a:endParaRPr b="1" sz="1800">
                        <a:solidFill>
                          <a:schemeClr val="lt1"/>
                        </a:solidFill>
                        <a:latin typeface="Lato"/>
                        <a:ea typeface="Lato"/>
                        <a:cs typeface="Lato"/>
                        <a:sym typeface="Lato"/>
                      </a:endParaRPr>
                    </a:p>
                  </a:txBody>
                  <a:tcPr marT="91425" marB="91425" marR="91425" marL="91425">
                    <a:lnL cap="flat" cmpd="sng" w="19050">
                      <a:solidFill>
                        <a:schemeClr val="lt1"/>
                      </a:solidFill>
                      <a:prstDash val="solid"/>
                      <a:round/>
                      <a:headEnd len="sm" w="sm" type="none"/>
                      <a:tailEnd len="sm" w="sm" type="none"/>
                    </a:lnL>
                    <a:lnR cap="flat" cmpd="sng" w="19050">
                      <a:solidFill>
                        <a:srgbClr val="193E72"/>
                      </a:solidFill>
                      <a:prstDash val="solid"/>
                      <a:round/>
                      <a:headEnd len="sm" w="sm" type="none"/>
                      <a:tailEnd len="sm" w="sm" type="none"/>
                    </a:lnR>
                    <a:lnT cap="flat" cmpd="sng" w="19050">
                      <a:solidFill>
                        <a:srgbClr val="193E72"/>
                      </a:solidFill>
                      <a:prstDash val="solid"/>
                      <a:round/>
                      <a:headEnd len="sm" w="sm" type="none"/>
                      <a:tailEnd len="sm" w="sm" type="none"/>
                    </a:lnT>
                    <a:lnB cap="flat" cmpd="sng" w="19050">
                      <a:solidFill>
                        <a:srgbClr val="193E72"/>
                      </a:solidFill>
                      <a:prstDash val="solid"/>
                      <a:round/>
                      <a:headEnd len="sm" w="sm" type="none"/>
                      <a:tailEnd len="sm" w="sm" type="none"/>
                    </a:lnB>
                    <a:solidFill>
                      <a:srgbClr val="193E72"/>
                    </a:solidFill>
                  </a:tcPr>
                </a:tc>
              </a:tr>
              <a:tr h="2828250">
                <a:tc>
                  <a:txBody>
                    <a:bodyPr/>
                    <a:lstStyle/>
                    <a:p>
                      <a:pPr indent="0" lvl="0" marL="0" rtl="0" algn="l">
                        <a:spcBef>
                          <a:spcPts val="0"/>
                        </a:spcBef>
                        <a:spcAft>
                          <a:spcPts val="0"/>
                        </a:spcAft>
                        <a:buNone/>
                      </a:pPr>
                      <a:r>
                        <a:rPr lang="en-GB" sz="1600">
                          <a:solidFill>
                            <a:srgbClr val="1A3E72"/>
                          </a:solidFill>
                          <a:latin typeface="Lato"/>
                          <a:ea typeface="Lato"/>
                          <a:cs typeface="Lato"/>
                          <a:sym typeface="Lato"/>
                        </a:rPr>
                        <a:t>Studies listed on the NIHR RDN Portfolio and other NIHR partially or fully funded studies can use this service. </a:t>
                      </a:r>
                      <a:endParaRPr sz="1600">
                        <a:solidFill>
                          <a:srgbClr val="1A3E72"/>
                        </a:solidFill>
                        <a:latin typeface="Lato"/>
                        <a:ea typeface="Lato"/>
                        <a:cs typeface="Lato"/>
                        <a:sym typeface="Lato"/>
                      </a:endParaRPr>
                    </a:p>
                    <a:p>
                      <a:pPr indent="0" lvl="0" marL="0" rtl="0" algn="l">
                        <a:spcBef>
                          <a:spcPts val="0"/>
                        </a:spcBef>
                        <a:spcAft>
                          <a:spcPts val="0"/>
                        </a:spcAft>
                        <a:buNone/>
                      </a:pPr>
                      <a:r>
                        <a:t/>
                      </a:r>
                      <a:endParaRPr sz="1600">
                        <a:solidFill>
                          <a:srgbClr val="1A3E72"/>
                        </a:solidFill>
                        <a:latin typeface="Lato"/>
                        <a:ea typeface="Lato"/>
                        <a:cs typeface="Lato"/>
                        <a:sym typeface="Lato"/>
                      </a:endParaRPr>
                    </a:p>
                    <a:p>
                      <a:pPr indent="0" lvl="0" marL="0" rtl="0" algn="l">
                        <a:spcBef>
                          <a:spcPts val="0"/>
                        </a:spcBef>
                        <a:spcAft>
                          <a:spcPts val="0"/>
                        </a:spcAft>
                        <a:buNone/>
                      </a:pPr>
                      <a:r>
                        <a:rPr lang="en-GB" sz="1600">
                          <a:solidFill>
                            <a:srgbClr val="1A3E72"/>
                          </a:solidFill>
                          <a:latin typeface="Lato"/>
                          <a:ea typeface="Lato"/>
                          <a:cs typeface="Lato"/>
                          <a:sym typeface="Lato"/>
                        </a:rPr>
                        <a:t>Agreement to the service </a:t>
                      </a:r>
                      <a:r>
                        <a:rPr lang="en-GB" sz="1600" u="sng">
                          <a:solidFill>
                            <a:srgbClr val="1A3E72"/>
                          </a:solidFill>
                          <a:latin typeface="Lato"/>
                          <a:ea typeface="Lato"/>
                          <a:cs typeface="Lato"/>
                          <a:sym typeface="Lato"/>
                          <a:hlinkClick r:id="rId3">
                            <a:extLst>
                              <a:ext uri="{A12FA001-AC4F-418D-AE19-62706E023703}">
                                <ahyp:hlinkClr val="tx"/>
                              </a:ext>
                            </a:extLst>
                          </a:hlinkClick>
                        </a:rPr>
                        <a:t>terms and conditions</a:t>
                      </a:r>
                      <a:r>
                        <a:rPr lang="en-GB" sz="1600">
                          <a:solidFill>
                            <a:srgbClr val="1A3E72"/>
                          </a:solidFill>
                          <a:latin typeface="Lato"/>
                          <a:ea typeface="Lato"/>
                          <a:cs typeface="Lato"/>
                          <a:sym typeface="Lato"/>
                        </a:rPr>
                        <a:t> is required.</a:t>
                      </a:r>
                      <a:endParaRPr sz="1600">
                        <a:solidFill>
                          <a:srgbClr val="1A3E72"/>
                        </a:solidFill>
                        <a:latin typeface="Lato"/>
                        <a:ea typeface="Lato"/>
                        <a:cs typeface="Lato"/>
                        <a:sym typeface="Lato"/>
                      </a:endParaRPr>
                    </a:p>
                    <a:p>
                      <a:pPr indent="0" lvl="0" marL="0" rtl="0" algn="l">
                        <a:spcBef>
                          <a:spcPts val="0"/>
                        </a:spcBef>
                        <a:spcAft>
                          <a:spcPts val="0"/>
                        </a:spcAft>
                        <a:buNone/>
                      </a:pPr>
                      <a:r>
                        <a:t/>
                      </a:r>
                      <a:endParaRPr sz="1600">
                        <a:solidFill>
                          <a:srgbClr val="1A3E72"/>
                        </a:solidFill>
                        <a:latin typeface="Lato"/>
                        <a:ea typeface="Lato"/>
                        <a:cs typeface="Lato"/>
                        <a:sym typeface="Lato"/>
                      </a:endParaRPr>
                    </a:p>
                    <a:p>
                      <a:pPr indent="0" lvl="0" marL="0" rtl="0" algn="l">
                        <a:spcBef>
                          <a:spcPts val="0"/>
                        </a:spcBef>
                        <a:spcAft>
                          <a:spcPts val="0"/>
                        </a:spcAft>
                        <a:buNone/>
                      </a:pPr>
                      <a:r>
                        <a:rPr lang="en-GB" sz="1600">
                          <a:solidFill>
                            <a:srgbClr val="1A3E72"/>
                          </a:solidFill>
                          <a:latin typeface="Lato"/>
                          <a:ea typeface="Lato"/>
                          <a:cs typeface="Lato"/>
                          <a:sym typeface="Lato"/>
                        </a:rPr>
                        <a:t>The Be Part of Research team contact the volunteers on behalf of the studies. </a:t>
                      </a:r>
                      <a:endParaRPr sz="1600">
                        <a:solidFill>
                          <a:srgbClr val="1A3E72"/>
                        </a:solidFill>
                        <a:latin typeface="Lato"/>
                        <a:ea typeface="Lato"/>
                        <a:cs typeface="Lato"/>
                        <a:sym typeface="Lato"/>
                      </a:endParaRPr>
                    </a:p>
                  </a:txBody>
                  <a:tcPr marT="91425" marB="91425" marR="91425" marL="91425">
                    <a:lnL cap="flat" cmpd="sng" w="19050">
                      <a:solidFill>
                        <a:srgbClr val="193E72"/>
                      </a:solidFill>
                      <a:prstDash val="solid"/>
                      <a:round/>
                      <a:headEnd len="sm" w="sm" type="none"/>
                      <a:tailEnd len="sm" w="sm" type="none"/>
                    </a:lnL>
                    <a:lnR cap="flat" cmpd="sng" w="19050">
                      <a:solidFill>
                        <a:srgbClr val="193E72"/>
                      </a:solidFill>
                      <a:prstDash val="solid"/>
                      <a:round/>
                      <a:headEnd len="sm" w="sm" type="none"/>
                      <a:tailEnd len="sm" w="sm" type="none"/>
                    </a:lnR>
                    <a:lnT cap="flat" cmpd="sng" w="19050">
                      <a:solidFill>
                        <a:srgbClr val="193E72"/>
                      </a:solidFill>
                      <a:prstDash val="solid"/>
                      <a:round/>
                      <a:headEnd len="sm" w="sm" type="none"/>
                      <a:tailEnd len="sm" w="sm" type="none"/>
                    </a:lnT>
                    <a:lnB cap="flat" cmpd="sng" w="19050">
                      <a:solidFill>
                        <a:srgbClr val="193E72"/>
                      </a:solidFill>
                      <a:prstDash val="solid"/>
                      <a:round/>
                      <a:headEnd len="sm" w="sm" type="none"/>
                      <a:tailEnd len="sm" w="sm" type="none"/>
                    </a:lnB>
                  </a:tcPr>
                </a:tc>
              </a:tr>
            </a:tbl>
          </a:graphicData>
        </a:graphic>
      </p:graphicFrame>
      <p:sp>
        <p:nvSpPr>
          <p:cNvPr id="192" name="Google Shape;192;p25"/>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25"/>
          <p:cNvGrpSpPr/>
          <p:nvPr/>
        </p:nvGrpSpPr>
        <p:grpSpPr>
          <a:xfrm flipH="1" rot="10800000">
            <a:off x="0" y="-7491"/>
            <a:ext cx="684160" cy="651265"/>
            <a:chOff x="0" y="3054325"/>
            <a:chExt cx="2250527" cy="2089395"/>
          </a:xfrm>
        </p:grpSpPr>
        <p:pic>
          <p:nvPicPr>
            <p:cNvPr id="194" name="Google Shape;194;p25"/>
            <p:cNvPicPr preferRelativeResize="0"/>
            <p:nvPr/>
          </p:nvPicPr>
          <p:blipFill>
            <a:blip r:embed="rId4">
              <a:alphaModFix/>
            </a:blip>
            <a:stretch>
              <a:fillRect/>
            </a:stretch>
          </p:blipFill>
          <p:spPr>
            <a:xfrm flipH="1">
              <a:off x="0" y="3054325"/>
              <a:ext cx="1339375" cy="2089175"/>
            </a:xfrm>
            <a:prstGeom prst="rect">
              <a:avLst/>
            </a:prstGeom>
            <a:noFill/>
            <a:ln>
              <a:noFill/>
            </a:ln>
          </p:spPr>
        </p:pic>
        <p:grpSp>
          <p:nvGrpSpPr>
            <p:cNvPr id="195" name="Google Shape;195;p25"/>
            <p:cNvGrpSpPr/>
            <p:nvPr/>
          </p:nvGrpSpPr>
          <p:grpSpPr>
            <a:xfrm>
              <a:off x="1079895" y="4442972"/>
              <a:ext cx="1170632" cy="700749"/>
              <a:chOff x="1079800" y="4303475"/>
              <a:chExt cx="1369000" cy="840025"/>
            </a:xfrm>
          </p:grpSpPr>
          <p:pic>
            <p:nvPicPr>
              <p:cNvPr id="196" name="Google Shape;196;p25"/>
              <p:cNvPicPr preferRelativeResize="0"/>
              <p:nvPr/>
            </p:nvPicPr>
            <p:blipFill rotWithShape="1">
              <a:blip r:embed="rId5">
                <a:alphaModFix/>
              </a:blip>
              <a:srcRect b="0" l="0" r="37312" t="0"/>
              <a:stretch/>
            </p:blipFill>
            <p:spPr>
              <a:xfrm flipH="1" rot="10800000">
                <a:off x="1079800" y="4315700"/>
                <a:ext cx="1369000" cy="827800"/>
              </a:xfrm>
              <a:prstGeom prst="rect">
                <a:avLst/>
              </a:prstGeom>
              <a:noFill/>
              <a:ln>
                <a:noFill/>
              </a:ln>
            </p:spPr>
          </p:pic>
          <p:sp>
            <p:nvSpPr>
              <p:cNvPr id="197" name="Google Shape;197;p25"/>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8" name="Google Shape;198;p25"/>
          <p:cNvSpPr txBox="1"/>
          <p:nvPr>
            <p:ph idx="4294967295" type="title"/>
          </p:nvPr>
        </p:nvSpPr>
        <p:spPr>
          <a:xfrm>
            <a:off x="895950" y="-6467"/>
            <a:ext cx="7886700" cy="64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600">
                <a:solidFill>
                  <a:schemeClr val="lt1"/>
                </a:solidFill>
                <a:latin typeface="Lato"/>
                <a:ea typeface="Lato"/>
                <a:cs typeface="Lato"/>
                <a:sym typeface="Lato"/>
              </a:rPr>
              <a:t>For researchers and s</a:t>
            </a:r>
            <a:r>
              <a:rPr b="1" lang="en-GB" sz="2600">
                <a:solidFill>
                  <a:schemeClr val="lt1"/>
                </a:solidFill>
                <a:latin typeface="Lato"/>
                <a:ea typeface="Lato"/>
                <a:cs typeface="Lato"/>
                <a:sym typeface="Lato"/>
              </a:rPr>
              <a:t>tudy teams</a:t>
            </a:r>
            <a:r>
              <a:rPr b="1" lang="en-GB" sz="2600">
                <a:solidFill>
                  <a:schemeClr val="lt1"/>
                </a:solidFill>
                <a:latin typeface="Lato"/>
                <a:ea typeface="Lato"/>
                <a:cs typeface="Lato"/>
                <a:sym typeface="Lato"/>
              </a:rPr>
              <a:t>: Using the registry</a:t>
            </a:r>
            <a:endParaRPr b="1" sz="2600">
              <a:solidFill>
                <a:schemeClr val="lt1"/>
              </a:solidFill>
              <a:latin typeface="Lato"/>
              <a:ea typeface="Lato"/>
              <a:cs typeface="Lato"/>
              <a:sym typeface="Lato"/>
            </a:endParaRPr>
          </a:p>
        </p:txBody>
      </p:sp>
      <p:pic>
        <p:nvPicPr>
          <p:cNvPr id="199" name="Google Shape;199;p25"/>
          <p:cNvPicPr preferRelativeResize="0"/>
          <p:nvPr/>
        </p:nvPicPr>
        <p:blipFill>
          <a:blip r:embed="rId6">
            <a:alphaModFix/>
          </a:blip>
          <a:stretch>
            <a:fillRect/>
          </a:stretch>
        </p:blipFill>
        <p:spPr>
          <a:xfrm>
            <a:off x="323300" y="4477700"/>
            <a:ext cx="1746801" cy="504949"/>
          </a:xfrm>
          <a:prstGeom prst="rect">
            <a:avLst/>
          </a:prstGeom>
          <a:noFill/>
          <a:ln>
            <a:noFill/>
          </a:ln>
        </p:spPr>
      </p:pic>
      <p:pic>
        <p:nvPicPr>
          <p:cNvPr id="200" name="Google Shape;200;p25"/>
          <p:cNvPicPr preferRelativeResize="0"/>
          <p:nvPr/>
        </p:nvPicPr>
        <p:blipFill>
          <a:blip r:embed="rId7">
            <a:alphaModFix/>
          </a:blip>
          <a:stretch>
            <a:fillRect/>
          </a:stretch>
        </p:blipFill>
        <p:spPr>
          <a:xfrm>
            <a:off x="8255120" y="4637375"/>
            <a:ext cx="552779" cy="222625"/>
          </a:xfrm>
          <a:prstGeom prst="rect">
            <a:avLst/>
          </a:prstGeom>
          <a:noFill/>
          <a:ln>
            <a:noFill/>
          </a:ln>
        </p:spPr>
      </p:pic>
      <p:pic>
        <p:nvPicPr>
          <p:cNvPr id="201" name="Google Shape;201;p25"/>
          <p:cNvPicPr preferRelativeResize="0"/>
          <p:nvPr/>
        </p:nvPicPr>
        <p:blipFill>
          <a:blip r:embed="rId8">
            <a:alphaModFix/>
          </a:blip>
          <a:stretch>
            <a:fillRect/>
          </a:stretch>
        </p:blipFill>
        <p:spPr>
          <a:xfrm>
            <a:off x="4459300" y="1169433"/>
            <a:ext cx="4481375" cy="2782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idx="4294967295" type="body"/>
          </p:nvPr>
        </p:nvSpPr>
        <p:spPr>
          <a:xfrm>
            <a:off x="308450" y="643775"/>
            <a:ext cx="8605800" cy="4420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rgbClr val="1A3E72"/>
              </a:buClr>
              <a:buSzPts val="1600"/>
              <a:buFont typeface="Lato"/>
              <a:buChar char="●"/>
            </a:pPr>
            <a:r>
              <a:rPr b="1" lang="en-GB" sz="1600">
                <a:solidFill>
                  <a:srgbClr val="1A3E72"/>
                </a:solidFill>
                <a:latin typeface="Lato"/>
                <a:ea typeface="Lato"/>
                <a:cs typeface="Lato"/>
                <a:sym typeface="Lato"/>
              </a:rPr>
              <a:t>Free service - can be used as a recruitment tool</a:t>
            </a:r>
            <a:endParaRPr b="1" sz="1600">
              <a:solidFill>
                <a:srgbClr val="1A3E72"/>
              </a:solidFill>
              <a:latin typeface="Lato"/>
              <a:ea typeface="Lato"/>
              <a:cs typeface="Lato"/>
              <a:sym typeface="Lato"/>
            </a:endParaRPr>
          </a:p>
          <a:p>
            <a:pPr indent="-330200" lvl="0" marL="457200" rtl="0" algn="l">
              <a:lnSpc>
                <a:spcPct val="100000"/>
              </a:lnSpc>
              <a:spcBef>
                <a:spcPts val="1000"/>
              </a:spcBef>
              <a:spcAft>
                <a:spcPts val="0"/>
              </a:spcAft>
              <a:buClr>
                <a:srgbClr val="1A3E72"/>
              </a:buClr>
              <a:buSzPts val="1600"/>
              <a:buFont typeface="Lato"/>
              <a:buChar char="●"/>
            </a:pPr>
            <a:r>
              <a:rPr b="1" lang="en-GB" sz="1600">
                <a:solidFill>
                  <a:srgbClr val="1A3E72"/>
                </a:solidFill>
                <a:latin typeface="Lato"/>
                <a:ea typeface="Lato"/>
                <a:cs typeface="Lato"/>
                <a:sym typeface="Lato"/>
              </a:rPr>
              <a:t>A growing number of research-ready volunteers, interested in specific conditions - over 700k people registered</a:t>
            </a:r>
            <a:endParaRPr b="1" sz="1600">
              <a:solidFill>
                <a:srgbClr val="1A3E72"/>
              </a:solidFill>
              <a:latin typeface="Lato"/>
              <a:ea typeface="Lato"/>
              <a:cs typeface="Lato"/>
              <a:sym typeface="Lato"/>
            </a:endParaRPr>
          </a:p>
          <a:p>
            <a:pPr indent="-330200" lvl="0" marL="457200" rtl="0" algn="l">
              <a:lnSpc>
                <a:spcPct val="100000"/>
              </a:lnSpc>
              <a:spcBef>
                <a:spcPts val="1000"/>
              </a:spcBef>
              <a:spcAft>
                <a:spcPts val="0"/>
              </a:spcAft>
              <a:buClr>
                <a:srgbClr val="1A3E72"/>
              </a:buClr>
              <a:buSzPts val="1600"/>
              <a:buFont typeface="Lato"/>
              <a:buChar char="●"/>
            </a:pPr>
            <a:r>
              <a:rPr b="1" lang="en-GB" sz="1600">
                <a:solidFill>
                  <a:srgbClr val="1A3E72"/>
                </a:solidFill>
                <a:latin typeface="Lato"/>
                <a:ea typeface="Lato"/>
                <a:cs typeface="Lato"/>
                <a:sym typeface="Lato"/>
              </a:rPr>
              <a:t>Experienced Be Part of Research team to assist:</a:t>
            </a:r>
            <a:endParaRPr b="1" sz="1600">
              <a:solidFill>
                <a:srgbClr val="1A3E72"/>
              </a:solidFill>
              <a:latin typeface="Lato"/>
              <a:ea typeface="Lato"/>
              <a:cs typeface="Lato"/>
              <a:sym typeface="Lato"/>
            </a:endParaRPr>
          </a:p>
          <a:p>
            <a:pPr indent="-330200" lvl="1" marL="914400" rtl="0" algn="l">
              <a:lnSpc>
                <a:spcPct val="100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contact potential participants by email on behalf of the study </a:t>
            </a:r>
            <a:endParaRPr b="1" sz="1600">
              <a:solidFill>
                <a:srgbClr val="1A3E72"/>
              </a:solidFill>
              <a:latin typeface="Lato"/>
              <a:ea typeface="Lato"/>
              <a:cs typeface="Lato"/>
              <a:sym typeface="Lato"/>
            </a:endParaRPr>
          </a:p>
          <a:p>
            <a:pPr indent="-330200" lvl="1" marL="914400" rtl="0" algn="l">
              <a:lnSpc>
                <a:spcPct val="100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straightforward process, short initial </a:t>
            </a:r>
            <a:r>
              <a:rPr b="1" lang="en-GB" sz="1600" u="sng">
                <a:solidFill>
                  <a:schemeClr val="hlink"/>
                </a:solidFill>
                <a:latin typeface="Lato"/>
                <a:ea typeface="Lato"/>
                <a:cs typeface="Lato"/>
                <a:sym typeface="Lato"/>
                <a:hlinkClick r:id="rId3"/>
              </a:rPr>
              <a:t>form</a:t>
            </a:r>
            <a:r>
              <a:rPr b="1" lang="en-GB" sz="1600">
                <a:solidFill>
                  <a:srgbClr val="1A3E72"/>
                </a:solidFill>
                <a:latin typeface="Lato"/>
                <a:ea typeface="Lato"/>
                <a:cs typeface="Lato"/>
                <a:sym typeface="Lato"/>
              </a:rPr>
              <a:t> to complete and template emails available </a:t>
            </a:r>
            <a:endParaRPr b="1" sz="1600">
              <a:solidFill>
                <a:srgbClr val="1A3E72"/>
              </a:solidFill>
              <a:latin typeface="Lato"/>
              <a:ea typeface="Lato"/>
              <a:cs typeface="Lato"/>
              <a:sym typeface="Lato"/>
            </a:endParaRPr>
          </a:p>
          <a:p>
            <a:pPr indent="-330200" lvl="1" marL="914400" rtl="0" algn="l">
              <a:lnSpc>
                <a:spcPct val="100000"/>
              </a:lnSpc>
              <a:spcBef>
                <a:spcPts val="0"/>
              </a:spcBef>
              <a:spcAft>
                <a:spcPts val="0"/>
              </a:spcAft>
              <a:buClr>
                <a:srgbClr val="1A3E72"/>
              </a:buClr>
              <a:buSzPts val="1600"/>
              <a:buFont typeface="Lato"/>
              <a:buChar char="○"/>
            </a:pPr>
            <a:r>
              <a:rPr b="1" lang="en-GB" sz="1600">
                <a:solidFill>
                  <a:srgbClr val="1A3E72"/>
                </a:solidFill>
                <a:latin typeface="Lato"/>
                <a:ea typeface="Lato"/>
                <a:cs typeface="Lato"/>
                <a:sym typeface="Lato"/>
              </a:rPr>
              <a:t>identify potential participants by condition area of interest, geographic location, date of birth, sex and ethnicity</a:t>
            </a:r>
            <a:endParaRPr b="1" sz="1600">
              <a:solidFill>
                <a:srgbClr val="1A3E72"/>
              </a:solidFill>
              <a:latin typeface="Lato"/>
              <a:ea typeface="Lato"/>
              <a:cs typeface="Lato"/>
              <a:sym typeface="Lato"/>
            </a:endParaRPr>
          </a:p>
          <a:p>
            <a:pPr indent="-330200" lvl="0" marL="457200" rtl="0" algn="l">
              <a:lnSpc>
                <a:spcPct val="100000"/>
              </a:lnSpc>
              <a:spcBef>
                <a:spcPts val="1000"/>
              </a:spcBef>
              <a:spcAft>
                <a:spcPts val="0"/>
              </a:spcAft>
              <a:buClr>
                <a:srgbClr val="1A3E72"/>
              </a:buClr>
              <a:buSzPts val="1600"/>
              <a:buFont typeface="Lato"/>
              <a:buChar char="●"/>
            </a:pPr>
            <a:r>
              <a:rPr b="1" lang="en-GB" sz="1600">
                <a:solidFill>
                  <a:srgbClr val="1A3E72"/>
                </a:solidFill>
                <a:latin typeface="Lato"/>
                <a:ea typeface="Lato"/>
                <a:cs typeface="Lato"/>
                <a:sym typeface="Lato"/>
              </a:rPr>
              <a:t>No additional review required beyond HRA approval </a:t>
            </a:r>
            <a:endParaRPr b="1" sz="1600">
              <a:solidFill>
                <a:srgbClr val="1A3E72"/>
              </a:solidFill>
              <a:latin typeface="Lato"/>
              <a:ea typeface="Lato"/>
              <a:cs typeface="Lato"/>
              <a:sym typeface="Lato"/>
            </a:endParaRPr>
          </a:p>
          <a:p>
            <a:pPr indent="-330200" lvl="0" marL="457200" rtl="0" algn="l">
              <a:lnSpc>
                <a:spcPct val="100000"/>
              </a:lnSpc>
              <a:spcBef>
                <a:spcPts val="1000"/>
              </a:spcBef>
              <a:spcAft>
                <a:spcPts val="0"/>
              </a:spcAft>
              <a:buClr>
                <a:srgbClr val="1A3E72"/>
              </a:buClr>
              <a:buSzPts val="1600"/>
              <a:buFont typeface="Lato"/>
              <a:buChar char="●"/>
            </a:pPr>
            <a:r>
              <a:rPr b="1" lang="en-GB" sz="1600">
                <a:solidFill>
                  <a:srgbClr val="1A3E72"/>
                </a:solidFill>
                <a:latin typeface="Lato"/>
                <a:ea typeface="Lato"/>
                <a:cs typeface="Lato"/>
                <a:sym typeface="Lato"/>
              </a:rPr>
              <a:t>All portfolio and NIHR-funded studies eligible</a:t>
            </a:r>
            <a:endParaRPr b="1" sz="1600">
              <a:solidFill>
                <a:srgbClr val="1A3E72"/>
              </a:solidFill>
              <a:latin typeface="Lato"/>
              <a:ea typeface="Lato"/>
              <a:cs typeface="Lato"/>
              <a:sym typeface="Lato"/>
            </a:endParaRPr>
          </a:p>
          <a:p>
            <a:pPr indent="-330200" lvl="0" marL="457200" rtl="0" algn="l">
              <a:lnSpc>
                <a:spcPct val="100000"/>
              </a:lnSpc>
              <a:spcBef>
                <a:spcPts val="1000"/>
              </a:spcBef>
              <a:spcAft>
                <a:spcPts val="0"/>
              </a:spcAft>
              <a:buClr>
                <a:srgbClr val="1A3E72"/>
              </a:buClr>
              <a:buSzPts val="1600"/>
              <a:buFont typeface="Lato"/>
              <a:buChar char="●"/>
            </a:pPr>
            <a:r>
              <a:rPr b="1" lang="en-GB" sz="1600">
                <a:solidFill>
                  <a:srgbClr val="1A3E72"/>
                </a:solidFill>
                <a:latin typeface="Lato"/>
                <a:ea typeface="Lato"/>
                <a:cs typeface="Lato"/>
                <a:sym typeface="Lato"/>
              </a:rPr>
              <a:t>Service available now and seeking studies </a:t>
            </a:r>
            <a:endParaRPr b="1" sz="1600">
              <a:solidFill>
                <a:srgbClr val="1A3E72"/>
              </a:solidFill>
              <a:latin typeface="Lato"/>
              <a:ea typeface="Lato"/>
              <a:cs typeface="Lato"/>
              <a:sym typeface="Lato"/>
            </a:endParaRPr>
          </a:p>
        </p:txBody>
      </p:sp>
      <p:sp>
        <p:nvSpPr>
          <p:cNvPr id="207" name="Google Shape;207;p26"/>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26"/>
          <p:cNvGrpSpPr/>
          <p:nvPr/>
        </p:nvGrpSpPr>
        <p:grpSpPr>
          <a:xfrm flipH="1" rot="10800000">
            <a:off x="0" y="-7491"/>
            <a:ext cx="684160" cy="651265"/>
            <a:chOff x="0" y="3054325"/>
            <a:chExt cx="2250527" cy="2089395"/>
          </a:xfrm>
        </p:grpSpPr>
        <p:pic>
          <p:nvPicPr>
            <p:cNvPr id="209" name="Google Shape;209;p26"/>
            <p:cNvPicPr preferRelativeResize="0"/>
            <p:nvPr/>
          </p:nvPicPr>
          <p:blipFill>
            <a:blip r:embed="rId4">
              <a:alphaModFix/>
            </a:blip>
            <a:stretch>
              <a:fillRect/>
            </a:stretch>
          </p:blipFill>
          <p:spPr>
            <a:xfrm flipH="1">
              <a:off x="0" y="3054325"/>
              <a:ext cx="1339375" cy="2089175"/>
            </a:xfrm>
            <a:prstGeom prst="rect">
              <a:avLst/>
            </a:prstGeom>
            <a:noFill/>
            <a:ln>
              <a:noFill/>
            </a:ln>
          </p:spPr>
        </p:pic>
        <p:grpSp>
          <p:nvGrpSpPr>
            <p:cNvPr id="210" name="Google Shape;210;p26"/>
            <p:cNvGrpSpPr/>
            <p:nvPr/>
          </p:nvGrpSpPr>
          <p:grpSpPr>
            <a:xfrm>
              <a:off x="1079895" y="4442972"/>
              <a:ext cx="1170632" cy="700749"/>
              <a:chOff x="1079800" y="4303475"/>
              <a:chExt cx="1369000" cy="840025"/>
            </a:xfrm>
          </p:grpSpPr>
          <p:pic>
            <p:nvPicPr>
              <p:cNvPr id="211" name="Google Shape;211;p26"/>
              <p:cNvPicPr preferRelativeResize="0"/>
              <p:nvPr/>
            </p:nvPicPr>
            <p:blipFill rotWithShape="1">
              <a:blip r:embed="rId5">
                <a:alphaModFix/>
              </a:blip>
              <a:srcRect b="0" l="0" r="37312" t="0"/>
              <a:stretch/>
            </p:blipFill>
            <p:spPr>
              <a:xfrm flipH="1" rot="10800000">
                <a:off x="1079800" y="4315700"/>
                <a:ext cx="1369000" cy="827800"/>
              </a:xfrm>
              <a:prstGeom prst="rect">
                <a:avLst/>
              </a:prstGeom>
              <a:noFill/>
              <a:ln>
                <a:noFill/>
              </a:ln>
            </p:spPr>
          </p:pic>
          <p:sp>
            <p:nvSpPr>
              <p:cNvPr id="212" name="Google Shape;212;p26"/>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3" name="Google Shape;213;p26"/>
          <p:cNvSpPr txBox="1"/>
          <p:nvPr>
            <p:ph idx="4294967295" type="title"/>
          </p:nvPr>
        </p:nvSpPr>
        <p:spPr>
          <a:xfrm>
            <a:off x="842850" y="-56700"/>
            <a:ext cx="7743300" cy="64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sz="2600">
                <a:solidFill>
                  <a:schemeClr val="lt1"/>
                </a:solidFill>
                <a:latin typeface="Lato"/>
                <a:ea typeface="Lato"/>
                <a:cs typeface="Lato"/>
                <a:sym typeface="Lato"/>
              </a:rPr>
              <a:t>For researchers and s</a:t>
            </a:r>
            <a:r>
              <a:rPr b="1" lang="en-GB" sz="2600">
                <a:solidFill>
                  <a:schemeClr val="lt1"/>
                </a:solidFill>
                <a:latin typeface="Lato"/>
                <a:ea typeface="Lato"/>
                <a:cs typeface="Lato"/>
                <a:sym typeface="Lato"/>
              </a:rPr>
              <a:t>tudy teams</a:t>
            </a:r>
            <a:endParaRPr sz="2600">
              <a:solidFill>
                <a:schemeClr val="lt1"/>
              </a:solidFill>
              <a:latin typeface="Lato"/>
              <a:ea typeface="Lato"/>
              <a:cs typeface="Lato"/>
              <a:sym typeface="Lato"/>
            </a:endParaRPr>
          </a:p>
        </p:txBody>
      </p:sp>
      <p:pic>
        <p:nvPicPr>
          <p:cNvPr id="214" name="Google Shape;214;p26"/>
          <p:cNvPicPr preferRelativeResize="0"/>
          <p:nvPr/>
        </p:nvPicPr>
        <p:blipFill>
          <a:blip r:embed="rId6">
            <a:alphaModFix/>
          </a:blip>
          <a:stretch>
            <a:fillRect/>
          </a:stretch>
        </p:blipFill>
        <p:spPr>
          <a:xfrm>
            <a:off x="323300" y="4477700"/>
            <a:ext cx="1746801" cy="504949"/>
          </a:xfrm>
          <a:prstGeom prst="rect">
            <a:avLst/>
          </a:prstGeom>
          <a:noFill/>
          <a:ln>
            <a:noFill/>
          </a:ln>
        </p:spPr>
      </p:pic>
      <p:pic>
        <p:nvPicPr>
          <p:cNvPr id="215" name="Google Shape;215;p26"/>
          <p:cNvPicPr preferRelativeResize="0"/>
          <p:nvPr/>
        </p:nvPicPr>
        <p:blipFill>
          <a:blip r:embed="rId7">
            <a:alphaModFix/>
          </a:blip>
          <a:stretch>
            <a:fillRect/>
          </a:stretch>
        </p:blipFill>
        <p:spPr>
          <a:xfrm>
            <a:off x="8255120" y="4637375"/>
            <a:ext cx="552779" cy="22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27"/>
          <p:cNvPicPr preferRelativeResize="0"/>
          <p:nvPr/>
        </p:nvPicPr>
        <p:blipFill>
          <a:blip r:embed="rId3">
            <a:alphaModFix/>
          </a:blip>
          <a:stretch>
            <a:fillRect/>
          </a:stretch>
        </p:blipFill>
        <p:spPr>
          <a:xfrm>
            <a:off x="4403850" y="2922100"/>
            <a:ext cx="3620425" cy="1937900"/>
          </a:xfrm>
          <a:prstGeom prst="rect">
            <a:avLst/>
          </a:prstGeom>
          <a:noFill/>
          <a:ln>
            <a:noFill/>
          </a:ln>
        </p:spPr>
      </p:pic>
      <p:pic>
        <p:nvPicPr>
          <p:cNvPr id="221" name="Google Shape;221;p27"/>
          <p:cNvPicPr preferRelativeResize="0"/>
          <p:nvPr/>
        </p:nvPicPr>
        <p:blipFill>
          <a:blip r:embed="rId4">
            <a:alphaModFix/>
          </a:blip>
          <a:stretch>
            <a:fillRect/>
          </a:stretch>
        </p:blipFill>
        <p:spPr>
          <a:xfrm>
            <a:off x="146642" y="2778037"/>
            <a:ext cx="3247558" cy="1658175"/>
          </a:xfrm>
          <a:prstGeom prst="rect">
            <a:avLst/>
          </a:prstGeom>
          <a:noFill/>
          <a:ln>
            <a:noFill/>
          </a:ln>
        </p:spPr>
      </p:pic>
      <p:sp>
        <p:nvSpPr>
          <p:cNvPr id="222" name="Google Shape;222;p27"/>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27"/>
          <p:cNvGrpSpPr/>
          <p:nvPr/>
        </p:nvGrpSpPr>
        <p:grpSpPr>
          <a:xfrm flipH="1" rot="10800000">
            <a:off x="0" y="-7491"/>
            <a:ext cx="684160" cy="651265"/>
            <a:chOff x="0" y="3054325"/>
            <a:chExt cx="2250527" cy="2089395"/>
          </a:xfrm>
        </p:grpSpPr>
        <p:pic>
          <p:nvPicPr>
            <p:cNvPr id="224" name="Google Shape;224;p27"/>
            <p:cNvPicPr preferRelativeResize="0"/>
            <p:nvPr/>
          </p:nvPicPr>
          <p:blipFill>
            <a:blip r:embed="rId5">
              <a:alphaModFix/>
            </a:blip>
            <a:stretch>
              <a:fillRect/>
            </a:stretch>
          </p:blipFill>
          <p:spPr>
            <a:xfrm flipH="1">
              <a:off x="0" y="3054325"/>
              <a:ext cx="1339375" cy="2089175"/>
            </a:xfrm>
            <a:prstGeom prst="rect">
              <a:avLst/>
            </a:prstGeom>
            <a:noFill/>
            <a:ln>
              <a:noFill/>
            </a:ln>
          </p:spPr>
        </p:pic>
        <p:grpSp>
          <p:nvGrpSpPr>
            <p:cNvPr id="225" name="Google Shape;225;p27"/>
            <p:cNvGrpSpPr/>
            <p:nvPr/>
          </p:nvGrpSpPr>
          <p:grpSpPr>
            <a:xfrm>
              <a:off x="1079895" y="4442972"/>
              <a:ext cx="1170632" cy="700749"/>
              <a:chOff x="1079800" y="4303475"/>
              <a:chExt cx="1369000" cy="840025"/>
            </a:xfrm>
          </p:grpSpPr>
          <p:pic>
            <p:nvPicPr>
              <p:cNvPr id="226" name="Google Shape;226;p27"/>
              <p:cNvPicPr preferRelativeResize="0"/>
              <p:nvPr/>
            </p:nvPicPr>
            <p:blipFill rotWithShape="1">
              <a:blip r:embed="rId6">
                <a:alphaModFix/>
              </a:blip>
              <a:srcRect b="0" l="0" r="37312" t="0"/>
              <a:stretch/>
            </p:blipFill>
            <p:spPr>
              <a:xfrm flipH="1" rot="10800000">
                <a:off x="1079800" y="4315700"/>
                <a:ext cx="1369000" cy="827800"/>
              </a:xfrm>
              <a:prstGeom prst="rect">
                <a:avLst/>
              </a:prstGeom>
              <a:noFill/>
              <a:ln>
                <a:noFill/>
              </a:ln>
            </p:spPr>
          </p:pic>
          <p:sp>
            <p:nvSpPr>
              <p:cNvPr id="227" name="Google Shape;227;p27"/>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8" name="Google Shape;228;p27"/>
          <p:cNvSpPr txBox="1"/>
          <p:nvPr/>
        </p:nvSpPr>
        <p:spPr>
          <a:xfrm>
            <a:off x="861625" y="41100"/>
            <a:ext cx="7946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lt1"/>
                </a:solidFill>
                <a:latin typeface="Lato"/>
                <a:ea typeface="Lato"/>
                <a:cs typeface="Lato"/>
                <a:sym typeface="Lato"/>
              </a:rPr>
              <a:t>Demographic overview of registered volunteers</a:t>
            </a:r>
            <a:r>
              <a:rPr b="1" lang="en-GB" sz="2200">
                <a:solidFill>
                  <a:schemeClr val="lt1"/>
                </a:solidFill>
                <a:latin typeface="Lato"/>
                <a:ea typeface="Lato"/>
                <a:cs typeface="Lato"/>
                <a:sym typeface="Lato"/>
              </a:rPr>
              <a:t> </a:t>
            </a:r>
            <a:endParaRPr b="1" sz="2400">
              <a:solidFill>
                <a:schemeClr val="lt1"/>
              </a:solidFill>
              <a:latin typeface="Lato"/>
              <a:ea typeface="Lato"/>
              <a:cs typeface="Lato"/>
              <a:sym typeface="Lato"/>
            </a:endParaRPr>
          </a:p>
        </p:txBody>
      </p:sp>
      <p:sp>
        <p:nvSpPr>
          <p:cNvPr id="229" name="Google Shape;229;p27"/>
          <p:cNvSpPr txBox="1"/>
          <p:nvPr/>
        </p:nvSpPr>
        <p:spPr>
          <a:xfrm>
            <a:off x="1035100" y="780225"/>
            <a:ext cx="520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solidFill>
                <a:srgbClr val="193E72"/>
              </a:solidFill>
            </a:endParaRPr>
          </a:p>
        </p:txBody>
      </p:sp>
      <p:pic>
        <p:nvPicPr>
          <p:cNvPr id="230" name="Google Shape;230;p27"/>
          <p:cNvPicPr preferRelativeResize="0"/>
          <p:nvPr/>
        </p:nvPicPr>
        <p:blipFill>
          <a:blip r:embed="rId7">
            <a:alphaModFix/>
          </a:blip>
          <a:stretch>
            <a:fillRect/>
          </a:stretch>
        </p:blipFill>
        <p:spPr>
          <a:xfrm>
            <a:off x="323300" y="4477700"/>
            <a:ext cx="1746801" cy="504949"/>
          </a:xfrm>
          <a:prstGeom prst="rect">
            <a:avLst/>
          </a:prstGeom>
          <a:noFill/>
          <a:ln>
            <a:noFill/>
          </a:ln>
        </p:spPr>
      </p:pic>
      <p:pic>
        <p:nvPicPr>
          <p:cNvPr id="231" name="Google Shape;231;p27"/>
          <p:cNvPicPr preferRelativeResize="0"/>
          <p:nvPr/>
        </p:nvPicPr>
        <p:blipFill>
          <a:blip r:embed="rId8">
            <a:alphaModFix/>
          </a:blip>
          <a:stretch>
            <a:fillRect/>
          </a:stretch>
        </p:blipFill>
        <p:spPr>
          <a:xfrm>
            <a:off x="8255120" y="4637375"/>
            <a:ext cx="552779" cy="222625"/>
          </a:xfrm>
          <a:prstGeom prst="rect">
            <a:avLst/>
          </a:prstGeom>
          <a:noFill/>
          <a:ln>
            <a:noFill/>
          </a:ln>
        </p:spPr>
      </p:pic>
      <p:pic>
        <p:nvPicPr>
          <p:cNvPr id="232" name="Google Shape;232;p27"/>
          <p:cNvPicPr preferRelativeResize="0"/>
          <p:nvPr/>
        </p:nvPicPr>
        <p:blipFill>
          <a:blip r:embed="rId9">
            <a:alphaModFix/>
          </a:blip>
          <a:stretch>
            <a:fillRect/>
          </a:stretch>
        </p:blipFill>
        <p:spPr>
          <a:xfrm>
            <a:off x="861624" y="716524"/>
            <a:ext cx="2701900" cy="2020033"/>
          </a:xfrm>
          <a:prstGeom prst="rect">
            <a:avLst/>
          </a:prstGeom>
          <a:noFill/>
          <a:ln>
            <a:noFill/>
          </a:ln>
        </p:spPr>
      </p:pic>
      <p:pic>
        <p:nvPicPr>
          <p:cNvPr id="233" name="Google Shape;233;p27"/>
          <p:cNvPicPr preferRelativeResize="0"/>
          <p:nvPr/>
        </p:nvPicPr>
        <p:blipFill>
          <a:blip r:embed="rId10">
            <a:alphaModFix/>
          </a:blip>
          <a:stretch>
            <a:fillRect/>
          </a:stretch>
        </p:blipFill>
        <p:spPr>
          <a:xfrm>
            <a:off x="4403850" y="658925"/>
            <a:ext cx="3800350" cy="2135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p:nvPr/>
        </p:nvSpPr>
        <p:spPr>
          <a:xfrm rot="10800000">
            <a:off x="-50" y="-7500"/>
            <a:ext cx="9151200" cy="600000"/>
          </a:xfrm>
          <a:prstGeom prst="round2SameRect">
            <a:avLst>
              <a:gd fmla="val 16667" name="adj1"/>
              <a:gd fmla="val 0" name="adj2"/>
            </a:avLst>
          </a:prstGeom>
          <a:solidFill>
            <a:srgbClr val="193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28"/>
          <p:cNvGrpSpPr/>
          <p:nvPr/>
        </p:nvGrpSpPr>
        <p:grpSpPr>
          <a:xfrm flipH="1" rot="10800000">
            <a:off x="0" y="-7491"/>
            <a:ext cx="684160" cy="651265"/>
            <a:chOff x="0" y="3054325"/>
            <a:chExt cx="2250527" cy="2089395"/>
          </a:xfrm>
        </p:grpSpPr>
        <p:pic>
          <p:nvPicPr>
            <p:cNvPr id="240" name="Google Shape;240;p28"/>
            <p:cNvPicPr preferRelativeResize="0"/>
            <p:nvPr/>
          </p:nvPicPr>
          <p:blipFill>
            <a:blip r:embed="rId3">
              <a:alphaModFix/>
            </a:blip>
            <a:stretch>
              <a:fillRect/>
            </a:stretch>
          </p:blipFill>
          <p:spPr>
            <a:xfrm flipH="1">
              <a:off x="0" y="3054325"/>
              <a:ext cx="1339375" cy="2089175"/>
            </a:xfrm>
            <a:prstGeom prst="rect">
              <a:avLst/>
            </a:prstGeom>
            <a:noFill/>
            <a:ln>
              <a:noFill/>
            </a:ln>
          </p:spPr>
        </p:pic>
        <p:grpSp>
          <p:nvGrpSpPr>
            <p:cNvPr id="241" name="Google Shape;241;p28"/>
            <p:cNvGrpSpPr/>
            <p:nvPr/>
          </p:nvGrpSpPr>
          <p:grpSpPr>
            <a:xfrm>
              <a:off x="1079895" y="4442972"/>
              <a:ext cx="1170632" cy="700749"/>
              <a:chOff x="1079800" y="4303475"/>
              <a:chExt cx="1369000" cy="840025"/>
            </a:xfrm>
          </p:grpSpPr>
          <p:pic>
            <p:nvPicPr>
              <p:cNvPr id="242" name="Google Shape;242;p28"/>
              <p:cNvPicPr preferRelativeResize="0"/>
              <p:nvPr/>
            </p:nvPicPr>
            <p:blipFill rotWithShape="1">
              <a:blip r:embed="rId4">
                <a:alphaModFix/>
              </a:blip>
              <a:srcRect b="0" l="0" r="37312" t="0"/>
              <a:stretch/>
            </p:blipFill>
            <p:spPr>
              <a:xfrm flipH="1" rot="10800000">
                <a:off x="1079800" y="4315700"/>
                <a:ext cx="1369000" cy="827800"/>
              </a:xfrm>
              <a:prstGeom prst="rect">
                <a:avLst/>
              </a:prstGeom>
              <a:noFill/>
              <a:ln>
                <a:noFill/>
              </a:ln>
            </p:spPr>
          </p:pic>
          <p:sp>
            <p:nvSpPr>
              <p:cNvPr id="243" name="Google Shape;243;p28"/>
              <p:cNvSpPr/>
              <p:nvPr/>
            </p:nvSpPr>
            <p:spPr>
              <a:xfrm>
                <a:off x="1700600" y="4303475"/>
                <a:ext cx="508200" cy="488100"/>
              </a:xfrm>
              <a:prstGeom prst="ellipse">
                <a:avLst/>
              </a:prstGeom>
              <a:solidFill>
                <a:srgbClr val="58BAC0"/>
              </a:solidFill>
              <a:ln cap="flat" cmpd="sng" w="9525">
                <a:solidFill>
                  <a:srgbClr val="58BA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4" name="Google Shape;244;p28"/>
          <p:cNvSpPr txBox="1"/>
          <p:nvPr/>
        </p:nvSpPr>
        <p:spPr>
          <a:xfrm>
            <a:off x="762875" y="0"/>
            <a:ext cx="787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000">
                <a:solidFill>
                  <a:schemeClr val="lt1"/>
                </a:solidFill>
                <a:latin typeface="Lato"/>
                <a:ea typeface="Lato"/>
                <a:cs typeface="Lato"/>
                <a:sym typeface="Lato"/>
              </a:rPr>
              <a:t>Areas of research specified by registered volunteers </a:t>
            </a:r>
            <a:endParaRPr b="1" sz="2000">
              <a:solidFill>
                <a:schemeClr val="lt1"/>
              </a:solidFill>
              <a:latin typeface="Lato"/>
              <a:ea typeface="Lato"/>
              <a:cs typeface="Lato"/>
              <a:sym typeface="Lato"/>
            </a:endParaRPr>
          </a:p>
        </p:txBody>
      </p:sp>
      <p:sp>
        <p:nvSpPr>
          <p:cNvPr id="245" name="Google Shape;245;p28"/>
          <p:cNvSpPr txBox="1"/>
          <p:nvPr/>
        </p:nvSpPr>
        <p:spPr>
          <a:xfrm>
            <a:off x="-953400" y="627775"/>
            <a:ext cx="622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a:solidFill>
                <a:srgbClr val="193E72"/>
              </a:solidFill>
            </a:endParaRPr>
          </a:p>
        </p:txBody>
      </p:sp>
      <p:pic>
        <p:nvPicPr>
          <p:cNvPr id="246" name="Google Shape;246;p28"/>
          <p:cNvPicPr preferRelativeResize="0"/>
          <p:nvPr/>
        </p:nvPicPr>
        <p:blipFill>
          <a:blip r:embed="rId5">
            <a:alphaModFix/>
          </a:blip>
          <a:stretch>
            <a:fillRect/>
          </a:stretch>
        </p:blipFill>
        <p:spPr>
          <a:xfrm>
            <a:off x="323300" y="4477700"/>
            <a:ext cx="1746801" cy="504949"/>
          </a:xfrm>
          <a:prstGeom prst="rect">
            <a:avLst/>
          </a:prstGeom>
          <a:noFill/>
          <a:ln>
            <a:noFill/>
          </a:ln>
        </p:spPr>
      </p:pic>
      <p:pic>
        <p:nvPicPr>
          <p:cNvPr id="247" name="Google Shape;247;p28"/>
          <p:cNvPicPr preferRelativeResize="0"/>
          <p:nvPr/>
        </p:nvPicPr>
        <p:blipFill>
          <a:blip r:embed="rId6">
            <a:alphaModFix/>
          </a:blip>
          <a:stretch>
            <a:fillRect/>
          </a:stretch>
        </p:blipFill>
        <p:spPr>
          <a:xfrm>
            <a:off x="8255120" y="4637375"/>
            <a:ext cx="552779" cy="222625"/>
          </a:xfrm>
          <a:prstGeom prst="rect">
            <a:avLst/>
          </a:prstGeom>
          <a:noFill/>
          <a:ln>
            <a:noFill/>
          </a:ln>
        </p:spPr>
      </p:pic>
      <p:pic>
        <p:nvPicPr>
          <p:cNvPr id="248" name="Google Shape;248;p28"/>
          <p:cNvPicPr preferRelativeResize="0"/>
          <p:nvPr/>
        </p:nvPicPr>
        <p:blipFill>
          <a:blip r:embed="rId7">
            <a:alphaModFix/>
          </a:blip>
          <a:stretch>
            <a:fillRect/>
          </a:stretch>
        </p:blipFill>
        <p:spPr>
          <a:xfrm>
            <a:off x="177850" y="643763"/>
            <a:ext cx="4654621" cy="3480776"/>
          </a:xfrm>
          <a:prstGeom prst="rect">
            <a:avLst/>
          </a:prstGeom>
          <a:noFill/>
          <a:ln>
            <a:noFill/>
          </a:ln>
        </p:spPr>
      </p:pic>
      <p:pic>
        <p:nvPicPr>
          <p:cNvPr id="249" name="Google Shape;249;p28"/>
          <p:cNvPicPr preferRelativeResize="0"/>
          <p:nvPr/>
        </p:nvPicPr>
        <p:blipFill rotWithShape="1">
          <a:blip r:embed="rId8">
            <a:alphaModFix/>
          </a:blip>
          <a:srcRect b="0" l="0" r="26525" t="0"/>
          <a:stretch/>
        </p:blipFill>
        <p:spPr>
          <a:xfrm>
            <a:off x="4991650" y="948625"/>
            <a:ext cx="3371276" cy="348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